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apng" ContentType="image/ap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embeddedFontLst>
    <p:embeddedFont>
      <p:font typeface="Work Sans"/>
      <p:boldItalic r:id="rId24"/>
      <p:regular r:id="rId25"/>
      <p:italic r:id="rId26"/>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WorkSans-boldItalic.fntdata"/><Relationship Id="rId25" Type="http://schemas.openxmlformats.org/officeDocument/2006/relationships/font" Target="fonts/WorkSans-regular.fntdata"/><Relationship Id="rId26" Type="http://schemas.openxmlformats.org/officeDocument/2006/relationships/font" Target="fonts/WorkSans-italic.fntdata"/><Relationship Id="rId27" Type="http://schemas.openxmlformats.org/officeDocument/2006/relationships/font" Target="fonts/WorkSans-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sv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sv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17-1.png"/><Relationship Id="rId2" Type="http://schemas.openxmlformats.org/officeDocument/2006/relationships/image" Target="../media/image-17-2.sv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2-1.png"/><Relationship Id="rId2" Type="http://schemas.openxmlformats.org/officeDocument/2006/relationships/image" Target="../media/image-2-2.apng"/><Relationship Id="rId3" Type="http://schemas.openxmlformats.org/officeDocument/2006/relationships/image" Target="../media/image-2-3.png"/><Relationship Id="rId4" Type="http://schemas.openxmlformats.org/officeDocument/2006/relationships/image" Target="../media/image-2-4.sv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sv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sv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sv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9700726-957b-4f27-8667-0c5ef1f2367b"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936735" y="960298"/>
            <a:ext cx="3238500" cy="3238500"/>
          </a:xfrm>
          <a:prstGeom prst="ellipse">
            <a:avLst/>
          </a:prstGeom>
          <a:solidFill>
            <a:srgbClr val="E4642B"/>
          </a:solidFill>
          <a:ln w="254000">
            <a:solidFill>
              <a:srgbClr val="F6F1EA"/>
            </a:solidFill>
          </a:ln>
        </p:spPr>
        <p:txBody>
          <a:bodyPr wrap="square" lIns="179917" tIns="382323" rIns="179917" bIns="382323" rtlCol="0" anchor="ctr"/>
          <a:lstStyle/>
          <a:p>
            <a:pPr algn="ctr">
              <a:lnSpc>
                <a:spcPts val="1688"/>
              </a:lnSpc>
            </a:pPr>
            <a:endParaRPr lang="en-US" sz="1125" dirty="0"/>
          </a:p>
        </p:txBody>
      </p:sp>
      <p:sp>
        <p:nvSpPr>
          <p:cNvPr id="4" name="Text 1"/>
          <p:cNvSpPr/>
          <p:nvPr/>
        </p:nvSpPr>
        <p:spPr>
          <a:xfrm>
            <a:off x="-18224" y="315638"/>
            <a:ext cx="9143941" cy="514350"/>
          </a:xfrm>
          <a:prstGeom prst="rect">
            <a:avLst/>
          </a:prstGeom>
          <a:noFill/>
          <a:ln/>
        </p:spPr>
        <p:txBody>
          <a:bodyPr wrap="square" lIns="0" tIns="0" rIns="0" bIns="0" rtlCol="0" anchor="t"/>
          <a:lstStyle/>
          <a:p>
            <a:pPr algn="ctr">
              <a:lnSpc>
                <a:spcPts val="2025"/>
              </a:lnSpc>
            </a:pPr>
            <a:r>
              <a:rPr lang="en-US" sz="1400" b="1" spc="300" kern="0" dirty="0">
                <a:solidFill>
                  <a:srgbClr val="E4642B"/>
                </a:solidFill>
                <a:latin typeface="Work Sans" pitchFamily="34" charset="0"/>
                <a:ea typeface="Work Sans" pitchFamily="34" charset="-122"/>
                <a:cs typeface="Work Sans" pitchFamily="34" charset="-120"/>
              </a:rPr>
              <a:t>INDIAN INSTITUDE OF INFORMATION TECHNOLOGY</a:t>
            </a:r>
            <a:endParaRPr lang="en-US" sz="1350" dirty="0"/>
          </a:p>
          <a:p>
            <a:pPr algn="ctr">
              <a:lnSpc>
                <a:spcPts val="2025"/>
              </a:lnSpc>
            </a:pPr>
            <a:r>
              <a:rPr lang="en-US" sz="1400" b="1" spc="300" kern="0" dirty="0">
                <a:solidFill>
                  <a:srgbClr val="E4642B"/>
                </a:solidFill>
                <a:latin typeface="Work Sans" pitchFamily="34" charset="0"/>
                <a:ea typeface="Work Sans" pitchFamily="34" charset="-122"/>
                <a:cs typeface="Work Sans" pitchFamily="34" charset="-120"/>
              </a:rPr>
              <a:t> NAGPUR</a:t>
            </a:r>
            <a:endParaRPr lang="en-US" sz="1350" dirty="0"/>
          </a:p>
        </p:txBody>
      </p:sp>
      <p:sp>
        <p:nvSpPr>
          <p:cNvPr id="5" name="Text 2"/>
          <p:cNvSpPr/>
          <p:nvPr/>
        </p:nvSpPr>
        <p:spPr>
          <a:xfrm>
            <a:off x="-16740" y="2111783"/>
            <a:ext cx="9144476" cy="624840"/>
          </a:xfrm>
          <a:prstGeom prst="rect">
            <a:avLst/>
          </a:prstGeom>
          <a:noFill/>
          <a:ln/>
        </p:spPr>
        <p:txBody>
          <a:bodyPr wrap="square" lIns="0" tIns="0" rIns="0" bIns="0" rtlCol="0" anchor="t"/>
          <a:lstStyle/>
          <a:p>
            <a:pPr algn="ctr">
              <a:lnSpc>
                <a:spcPts val="4500"/>
              </a:lnSpc>
            </a:pPr>
            <a:r>
              <a:rPr lang="en-US" sz="4500" b="1" spc="-48" kern="0" dirty="0">
                <a:solidFill>
                  <a:srgbClr val="18181A"/>
                </a:solidFill>
                <a:latin typeface="Muli" pitchFamily="34" charset="0"/>
                <a:ea typeface="Muli" pitchFamily="34" charset="-122"/>
                <a:cs typeface="Muli" pitchFamily="34" charset="-120"/>
              </a:rPr>
              <a:t>SMART AC SYSTEM </a:t>
            </a:r>
            <a:endParaRPr lang="en-US" sz="4500" dirty="0"/>
          </a:p>
        </p:txBody>
      </p:sp>
      <p:pic>
        <p:nvPicPr>
          <p:cNvPr id="6"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478114" y="156236"/>
            <a:ext cx="803214" cy="834004"/>
          </a:xfrm>
          <a:prstGeom prst="rect">
            <a:avLst/>
          </a:prstGeom>
        </p:spPr>
      </p:pic>
      <p:sp>
        <p:nvSpPr>
          <p:cNvPr id="7" name="Text 3"/>
          <p:cNvSpPr/>
          <p:nvPr/>
        </p:nvSpPr>
        <p:spPr>
          <a:xfrm>
            <a:off x="1497275" y="4583833"/>
            <a:ext cx="6144220" cy="257175"/>
          </a:xfrm>
          <a:prstGeom prst="rect">
            <a:avLst/>
          </a:prstGeom>
          <a:noFill/>
          <a:ln/>
        </p:spPr>
        <p:txBody>
          <a:bodyPr wrap="none" lIns="0" tIns="0" rIns="0" bIns="0" rtlCol="0" anchor="t">
            <a:spAutoFit/>
          </a:bodyPr>
          <a:lstStyle/>
          <a:p>
            <a:pPr algn="l">
              <a:lnSpc>
                <a:spcPts val="2025"/>
              </a:lnSpc>
            </a:pPr>
            <a:r>
              <a:rPr lang="en-US" sz="1400" b="1" spc="300" kern="0" dirty="0">
                <a:solidFill>
                  <a:srgbClr val="E4642B"/>
                </a:solidFill>
                <a:latin typeface="Work Sans" pitchFamily="34" charset="0"/>
                <a:ea typeface="Work Sans" pitchFamily="34" charset="-122"/>
                <a:cs typeface="Work Sans" pitchFamily="34" charset="-120"/>
              </a:rPr>
              <a:t>ELECTRONICS AND COMMUNICATION ENGINEERING</a:t>
            </a:r>
            <a:endParaRPr lang="en-US" sz="135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949901" y="2046064"/>
            <a:ext cx="1757898" cy="520065"/>
          </a:xfrm>
          <a:prstGeom prst="rect">
            <a:avLst/>
          </a:prstGeom>
          <a:noFill/>
          <a:ln/>
        </p:spPr>
        <p:txBody>
          <a:bodyPr wrap="none" lIns="0" tIns="0" rIns="0" bIns="0" rtlCol="0" anchor="t">
            <a:spAutoFit/>
          </a:bodyPr>
          <a:lstStyle/>
          <a:p>
            <a:pPr algn="l">
              <a:lnSpc>
                <a:spcPts val="4095"/>
              </a:lnSpc>
            </a:pPr>
            <a:r>
              <a:rPr lang="en-US" sz="2900" b="1" spc="-24" kern="0" dirty="0">
                <a:solidFill>
                  <a:srgbClr val="18181A"/>
                </a:solidFill>
                <a:latin typeface="Work Sans" pitchFamily="34" charset="0"/>
                <a:ea typeface="Work Sans" pitchFamily="34" charset="-122"/>
                <a:cs typeface="Work Sans" pitchFamily="34" charset="-120"/>
              </a:rPr>
              <a:t>Flowchart</a:t>
            </a:r>
            <a:endParaRPr lang="en-US" sz="2925" dirty="0"/>
          </a:p>
        </p:txBody>
      </p:sp>
      <p:pic>
        <p:nvPicPr>
          <p:cNvPr id="4"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5" name="Image 1" descr="https://pitch-assets-ccb95893-de3f-4266-973c-20049231b248.s3.eu-west-1.amazonaws.com/392d35a1-51c7-47e7-ac9e-4c7dd27e983f?pitch-bytes=126078&amp;pitch-content-type=image%2Fpng">    </p:cNvPr>
          <p:cNvPicPr>
            <a:picLocks noChangeAspect="1"/>
          </p:cNvPicPr>
          <p:nvPr/>
        </p:nvPicPr>
        <p:blipFill>
          <a:blip r:embed="rId2"/>
          <a:srcRect l="0" r="0" t="0" b="0"/>
          <a:stretch/>
        </p:blipFill>
        <p:spPr>
          <a:xfrm>
            <a:off x="4309077" y="0"/>
            <a:ext cx="3020606" cy="5355624"/>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970109" y="267587"/>
            <a:ext cx="3423345" cy="520065"/>
          </a:xfrm>
          <a:prstGeom prst="rect">
            <a:avLst/>
          </a:prstGeom>
          <a:noFill/>
          <a:ln/>
        </p:spPr>
        <p:txBody>
          <a:bodyPr wrap="none" lIns="0" tIns="0" rIns="0" bIns="0" rtlCol="0" anchor="t">
            <a:spAutoFit/>
          </a:bodyPr>
          <a:lstStyle/>
          <a:p>
            <a:pPr algn="l">
              <a:lnSpc>
                <a:spcPts val="4095"/>
              </a:lnSpc>
            </a:pPr>
            <a:r>
              <a:rPr lang="en-US" sz="2900" b="1" spc="-24" kern="0" dirty="0">
                <a:solidFill>
                  <a:srgbClr val="18181A"/>
                </a:solidFill>
                <a:latin typeface="Work Sans" pitchFamily="34" charset="0"/>
                <a:ea typeface="Work Sans" pitchFamily="34" charset="-122"/>
                <a:cs typeface="Work Sans" pitchFamily="34" charset="-120"/>
              </a:rPr>
              <a:t>Main Program Code</a:t>
            </a:r>
            <a:endParaRPr lang="en-US" sz="2925" dirty="0"/>
          </a:p>
        </p:txBody>
      </p:sp>
      <p:pic>
        <p:nvPicPr>
          <p:cNvPr id="4"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sp>
        <p:nvSpPr>
          <p:cNvPr id="5" name="Text 1"/>
          <p:cNvSpPr/>
          <p:nvPr/>
        </p:nvSpPr>
        <p:spPr>
          <a:xfrm>
            <a:off x="3978649" y="786836"/>
            <a:ext cx="954167" cy="4000500"/>
          </a:xfrm>
          <a:prstGeom prst="rect">
            <a:avLst/>
          </a:prstGeom>
          <a:noFill/>
          <a:ln/>
        </p:spPr>
        <p:txBody>
          <a:bodyPr wrap="none" lIns="0" tIns="0" rIns="0" bIns="0" rtlCol="0" anchor="t">
            <a:spAutoFit/>
          </a:bodyPr>
          <a:lstStyle/>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LXI H, Add</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MOV A,M</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MVI B, 14H</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CMP B</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JNC L1</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MVI A, 00H</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OUT PORT</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MVI C, 19H</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CMP C</a:t>
            </a:r>
            <a:endParaRPr lang="en-US" sz="1125" dirty="0"/>
          </a:p>
          <a:p>
            <a:pPr algn="l">
              <a:lnSpc>
                <a:spcPts val="2250"/>
              </a:lnSpc>
            </a:pPr>
            <a:r>
              <a:rPr lang="en-US" sz="1500" b="0" spc="-12" kern="0" dirty="0">
                <a:solidFill>
                  <a:srgbClr val="37364D">
                    <a:alpha val="70000"/>
                  </a:srgbClr>
                </a:solidFill>
                <a:latin typeface="Work Sans" pitchFamily="34" charset="0"/>
                <a:ea typeface="Work Sans" pitchFamily="34" charset="-122"/>
                <a:cs typeface="Work Sans" pitchFamily="34" charset="-120"/>
              </a:rPr>
              <a:t>JC L2</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MVI A, 01H</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OUT PORT</a:t>
            </a:r>
            <a:endParaRPr lang="en-US" sz="1125" dirty="0"/>
          </a:p>
          <a:p>
            <a:pPr algn="l">
              <a:lnSpc>
                <a:spcPts val="2250"/>
              </a:lnSpc>
            </a:pPr>
            <a:r>
              <a:rPr lang="en-US" sz="1500" b="0" spc="-12" kern="0" dirty="0">
                <a:solidFill>
                  <a:srgbClr val="37364D">
                    <a:alpha val="70000"/>
                  </a:srgbClr>
                </a:solidFill>
                <a:latin typeface="Work Sans" pitchFamily="34" charset="0"/>
                <a:ea typeface="Work Sans" pitchFamily="34" charset="-122"/>
                <a:cs typeface="Work Sans" pitchFamily="34" charset="-120"/>
              </a:rPr>
              <a:t>MVI A, 00H</a:t>
            </a:r>
            <a:endParaRPr lang="en-US" sz="1125" dirty="0"/>
          </a:p>
          <a:p>
            <a:pPr algn="l">
              <a:lnSpc>
                <a:spcPts val="2250"/>
              </a:lnSpc>
            </a:pPr>
            <a:r>
              <a:rPr lang="en-US" sz="1500" b="0" spc="-12" kern="0" dirty="0">
                <a:solidFill>
                  <a:srgbClr val="18181A">
                    <a:alpha val="70000"/>
                  </a:srgbClr>
                </a:solidFill>
                <a:latin typeface="Work Sans" pitchFamily="34" charset="0"/>
                <a:ea typeface="Work Sans" pitchFamily="34" charset="-122"/>
                <a:cs typeface="Work Sans" pitchFamily="34" charset="-120"/>
              </a:rPr>
              <a:t>OUT PORT</a:t>
            </a:r>
            <a:pPr algn="l">
              <a:lnSpc>
                <a:spcPts val="1688"/>
              </a:lnSpc>
            </a:pPr>
            <a:r>
              <a:rPr lang="en-US" sz="1100" b="0" spc="-12" kern="0" dirty="0">
                <a:solidFill>
                  <a:srgbClr val="37364D">
                    <a:alpha val="70000"/>
                  </a:srgbClr>
                </a:solidFill>
                <a:latin typeface="Work Sans" pitchFamily="34" charset="0"/>
                <a:ea typeface="Work Sans" pitchFamily="34" charset="-122"/>
                <a:cs typeface="Work Sans" pitchFamily="34" charset="-120"/>
              </a:rPr>
              <a:t>​</a:t>
            </a:r>
            <a:endParaRPr lang="en-US" sz="1125" dirty="0"/>
          </a:p>
        </p:txBody>
      </p:sp>
      <p:sp>
        <p:nvSpPr>
          <p:cNvPr id="6" name="Text 2"/>
          <p:cNvSpPr/>
          <p:nvPr/>
        </p:nvSpPr>
        <p:spPr>
          <a:xfrm>
            <a:off x="3632285" y="2832408"/>
            <a:ext cx="290572" cy="228600"/>
          </a:xfrm>
          <a:prstGeom prst="rect">
            <a:avLst/>
          </a:prstGeom>
          <a:noFill/>
          <a:ln/>
        </p:spPr>
        <p:txBody>
          <a:bodyPr wrap="none" lIns="0" tIns="0" rIns="0" bIns="0" rtlCol="0" anchor="t">
            <a:spAutoFit/>
          </a:bodyPr>
          <a:lstStyle/>
          <a:p>
            <a:pPr algn="l">
              <a:lnSpc>
                <a:spcPts val="1800"/>
              </a:lnSpc>
            </a:pPr>
            <a:r>
              <a:rPr lang="en-US" sz="1200" b="0" dirty="0">
                <a:solidFill>
                  <a:srgbClr val="18181A"/>
                </a:solidFill>
                <a:latin typeface="Work Sans" pitchFamily="34" charset="0"/>
                <a:ea typeface="Work Sans" pitchFamily="34" charset="-122"/>
                <a:cs typeface="Work Sans" pitchFamily="34" charset="-120"/>
              </a:rPr>
              <a:t>L1 :-</a:t>
            </a:r>
            <a:endParaRPr lang="en-US" sz="900" dirty="0"/>
          </a:p>
        </p:txBody>
      </p:sp>
      <p:sp>
        <p:nvSpPr>
          <p:cNvPr id="7" name="Text 3"/>
          <p:cNvSpPr/>
          <p:nvPr/>
        </p:nvSpPr>
        <p:spPr>
          <a:xfrm>
            <a:off x="3632285" y="4249581"/>
            <a:ext cx="328910" cy="228600"/>
          </a:xfrm>
          <a:prstGeom prst="rect">
            <a:avLst/>
          </a:prstGeom>
          <a:noFill/>
          <a:ln/>
        </p:spPr>
        <p:txBody>
          <a:bodyPr wrap="none" lIns="0" tIns="0" rIns="0" bIns="0" rtlCol="0" anchor="t">
            <a:spAutoFit/>
          </a:bodyPr>
          <a:lstStyle/>
          <a:p>
            <a:pPr algn="l">
              <a:lnSpc>
                <a:spcPts val="1800"/>
              </a:lnSpc>
            </a:pPr>
            <a:r>
              <a:rPr lang="en-US" sz="1200" b="0" dirty="0">
                <a:solidFill>
                  <a:srgbClr val="18181A"/>
                </a:solidFill>
                <a:latin typeface="Work Sans" pitchFamily="34" charset="0"/>
                <a:ea typeface="Work Sans" pitchFamily="34" charset="-122"/>
                <a:cs typeface="Work Sans" pitchFamily="34" charset="-120"/>
              </a:rPr>
              <a:t>L2 :-</a:t>
            </a:r>
            <a:endParaRPr lang="en-US" sz="9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85acb6c-1a1d-47e9-a35c-bb3ecca03446?pitch-bytes=26783&amp;pitch-content-type=image%2Fpng">    </p:cNvPr>
          <p:cNvPicPr>
            <a:picLocks noChangeAspect="1"/>
          </p:cNvPicPr>
          <p:nvPr/>
        </p:nvPicPr>
        <p:blipFill>
          <a:blip r:embed="rId1"/>
          <a:srcRect l="0" r="0" t="0" b="0"/>
          <a:stretch/>
        </p:blipFill>
        <p:spPr>
          <a:xfrm>
            <a:off x="2088865" y="1099977"/>
            <a:ext cx="4966271" cy="4966271"/>
          </a:xfrm>
          <a:prstGeom prst="rect">
            <a:avLst/>
          </a:prstGeom>
        </p:spPr>
      </p:pic>
      <p:sp>
        <p:nvSpPr>
          <p:cNvPr id="4" name="Text 0"/>
          <p:cNvSpPr/>
          <p:nvPr/>
        </p:nvSpPr>
        <p:spPr>
          <a:xfrm>
            <a:off x="1531815" y="476250"/>
            <a:ext cx="6072783" cy="520065"/>
          </a:xfrm>
          <a:prstGeom prst="rect">
            <a:avLst/>
          </a:prstGeom>
          <a:noFill/>
          <a:ln/>
        </p:spPr>
        <p:txBody>
          <a:bodyPr wrap="none" lIns="0" tIns="0" rIns="0" bIns="0" rtlCol="0" anchor="t">
            <a:spAutoFit/>
          </a:bodyPr>
          <a:lstStyle/>
          <a:p>
            <a:pPr algn="l">
              <a:lnSpc>
                <a:spcPts val="4095"/>
              </a:lnSpc>
            </a:pPr>
            <a:r>
              <a:rPr lang="en-US" sz="2900" b="1" spc="-24" kern="0" dirty="0">
                <a:solidFill>
                  <a:srgbClr val="18181A"/>
                </a:solidFill>
                <a:latin typeface="Work Sans" pitchFamily="34" charset="0"/>
                <a:ea typeface="Work Sans" pitchFamily="34" charset="-122"/>
                <a:cs typeface="Work Sans" pitchFamily="34" charset="-120"/>
              </a:rPr>
              <a:t>Seven Segment Display Interfacing</a:t>
            </a:r>
            <a:endParaRPr lang="en-US" sz="2925" dirty="0"/>
          </a:p>
        </p:txBody>
      </p:sp>
      <p:pic>
        <p:nvPicPr>
          <p:cNvPr id="5" name="Image 1" descr="https://pitch-assets-ccb95893-de3f-4266-973c-20049231b248.s3.eu-west-1.amazonaws.com/2d1117d9-ca13-4be1-a3c9-f34de693b206?pitch-bytes=48916&amp;pitch-content-type=image%2Fpng">    </p:cNvPr>
          <p:cNvPicPr>
            <a:picLocks noChangeAspect="1"/>
          </p:cNvPicPr>
          <p:nvPr/>
        </p:nvPicPr>
        <p:blipFill>
          <a:blip r:embed="rId2"/>
          <a:srcRect l="0" r="0" t="0" b="0"/>
          <a:stretch/>
        </p:blipFill>
        <p:spPr>
          <a:xfrm>
            <a:off x="122896" y="146649"/>
            <a:ext cx="377182" cy="391640"/>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4" name="Image 1" descr="https://pitch-assets-ccb95893-de3f-4266-973c-20049231b248.s3.eu-west-1.amazonaws.com/4a5a5d9b-7165-4100-8d68-5f38e416b981?pitch-bytes=625392&amp;pitch-content-type=image%2Fpng">    </p:cNvPr>
          <p:cNvPicPr>
            <a:picLocks noChangeAspect="1"/>
          </p:cNvPicPr>
          <p:nvPr/>
        </p:nvPicPr>
        <p:blipFill>
          <a:blip r:embed="rId2"/>
          <a:srcRect l="0" r="0" t="0" b="0"/>
          <a:stretch/>
        </p:blipFill>
        <p:spPr>
          <a:xfrm>
            <a:off x="3646735" y="268386"/>
            <a:ext cx="2770683" cy="4996910"/>
          </a:xfrm>
          <a:prstGeom prst="rect">
            <a:avLst/>
          </a:prstGeom>
        </p:spPr>
      </p:pic>
      <p:sp>
        <p:nvSpPr>
          <p:cNvPr id="5" name="Text 0"/>
          <p:cNvSpPr/>
          <p:nvPr/>
        </p:nvSpPr>
        <p:spPr>
          <a:xfrm>
            <a:off x="949901" y="2046064"/>
            <a:ext cx="1757839" cy="520065"/>
          </a:xfrm>
          <a:prstGeom prst="rect">
            <a:avLst/>
          </a:prstGeom>
          <a:noFill/>
          <a:ln/>
        </p:spPr>
        <p:txBody>
          <a:bodyPr wrap="none" lIns="0" tIns="0" rIns="0" bIns="0" rtlCol="0" anchor="t">
            <a:spAutoFit/>
          </a:bodyPr>
          <a:lstStyle/>
          <a:p>
            <a:pPr algn="l">
              <a:lnSpc>
                <a:spcPts val="4095"/>
              </a:lnSpc>
            </a:pPr>
            <a:r>
              <a:rPr lang="en-US" sz="2900" b="1" spc="-24" kern="0" dirty="0">
                <a:solidFill>
                  <a:srgbClr val="18181A"/>
                </a:solidFill>
                <a:latin typeface="Work Sans" pitchFamily="34" charset="0"/>
                <a:ea typeface="Work Sans" pitchFamily="34" charset="-122"/>
                <a:cs typeface="Work Sans" pitchFamily="34" charset="-120"/>
              </a:rPr>
              <a:t>Flowchart</a:t>
            </a:r>
            <a:endParaRPr lang="en-US" sz="2925"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574993" y="2804643"/>
            <a:ext cx="2047458" cy="228600"/>
          </a:xfrm>
          <a:prstGeom prst="rect">
            <a:avLst/>
          </a:prstGeom>
          <a:noFill/>
          <a:ln/>
        </p:spPr>
        <p:txBody>
          <a:bodyPr wrap="square" lIns="0" tIns="0" rIns="0" bIns="0" rtlCol="0" anchor="t"/>
          <a:lstStyle/>
          <a:p>
            <a:pPr algn="l">
              <a:lnSpc>
                <a:spcPts val="1800"/>
              </a:lnSpc>
            </a:pPr>
            <a:r>
              <a:rPr lang="en-US" sz="1200" b="1" spc="300" kern="0" dirty="0">
                <a:solidFill>
                  <a:srgbClr val="18181A"/>
                </a:solidFill>
                <a:latin typeface="Work Sans" pitchFamily="34" charset="0"/>
                <a:ea typeface="Work Sans" pitchFamily="34" charset="-122"/>
                <a:cs typeface="Work Sans" pitchFamily="34" charset="-120"/>
              </a:rPr>
              <a:t>HOME AUTOMATION</a:t>
            </a:r>
            <a:endParaRPr lang="en-US" sz="750" dirty="0"/>
          </a:p>
        </p:txBody>
      </p:sp>
      <p:sp>
        <p:nvSpPr>
          <p:cNvPr id="4" name="Text 1"/>
          <p:cNvSpPr/>
          <p:nvPr/>
        </p:nvSpPr>
        <p:spPr>
          <a:xfrm>
            <a:off x="4573868" y="3335581"/>
            <a:ext cx="2048173" cy="800100"/>
          </a:xfrm>
          <a:prstGeom prst="rect">
            <a:avLst/>
          </a:prstGeom>
          <a:noFill/>
          <a:ln/>
        </p:spPr>
        <p:txBody>
          <a:bodyPr wrap="square" lIns="0" tIns="0" rIns="0" bIns="0" rtlCol="0" anchor="t"/>
          <a:lstStyle/>
          <a:p>
            <a:pPr algn="l">
              <a:lnSpc>
                <a:spcPts val="1575"/>
              </a:lnSpc>
            </a:pPr>
            <a:r>
              <a:rPr lang="en-US" sz="1100" b="0" dirty="0">
                <a:solidFill>
                  <a:srgbClr val="18181A"/>
                </a:solidFill>
                <a:latin typeface="Work Sans" pitchFamily="34" charset="0"/>
                <a:ea typeface="Work Sans" pitchFamily="34" charset="-122"/>
                <a:cs typeface="Work Sans" pitchFamily="34" charset="-120"/>
              </a:rPr>
              <a:t>It can also be used in day to day uses, this will start the AC depending upon the temperature label in room.</a:t>
            </a:r>
            <a:endParaRPr lang="en-US" sz="900" dirty="0"/>
          </a:p>
        </p:txBody>
      </p:sp>
      <p:sp>
        <p:nvSpPr>
          <p:cNvPr id="5" name="Text 2"/>
          <p:cNvSpPr/>
          <p:nvPr/>
        </p:nvSpPr>
        <p:spPr>
          <a:xfrm>
            <a:off x="476056" y="2806154"/>
            <a:ext cx="2866489" cy="228600"/>
          </a:xfrm>
          <a:prstGeom prst="rect">
            <a:avLst/>
          </a:prstGeom>
          <a:noFill/>
          <a:ln/>
        </p:spPr>
        <p:txBody>
          <a:bodyPr wrap="square" lIns="0" tIns="0" rIns="0" bIns="0" rtlCol="0" anchor="t"/>
          <a:lstStyle/>
          <a:p>
            <a:pPr algn="l">
              <a:lnSpc>
                <a:spcPts val="1800"/>
              </a:lnSpc>
            </a:pPr>
            <a:r>
              <a:rPr lang="en-US" sz="1200" b="1" spc="300" kern="0" dirty="0">
                <a:solidFill>
                  <a:srgbClr val="18181A"/>
                </a:solidFill>
                <a:latin typeface="Work Sans" pitchFamily="34" charset="0"/>
                <a:ea typeface="Work Sans" pitchFamily="34" charset="-122"/>
                <a:cs typeface="Work Sans" pitchFamily="34" charset="-120"/>
              </a:rPr>
              <a:t>INDUSTRIAL AUTOMATION</a:t>
            </a:r>
            <a:endParaRPr lang="en-US" sz="750" dirty="0"/>
          </a:p>
        </p:txBody>
      </p:sp>
      <p:sp>
        <p:nvSpPr>
          <p:cNvPr id="6" name="Text 3"/>
          <p:cNvSpPr/>
          <p:nvPr/>
        </p:nvSpPr>
        <p:spPr>
          <a:xfrm>
            <a:off x="476056" y="3338920"/>
            <a:ext cx="2047875" cy="800100"/>
          </a:xfrm>
          <a:prstGeom prst="rect">
            <a:avLst/>
          </a:prstGeom>
          <a:noFill/>
          <a:ln/>
        </p:spPr>
        <p:txBody>
          <a:bodyPr wrap="square" lIns="0" tIns="0" rIns="0" bIns="0" rtlCol="0" anchor="t"/>
          <a:lstStyle/>
          <a:p>
            <a:pPr algn="l">
              <a:lnSpc>
                <a:spcPts val="1575"/>
              </a:lnSpc>
            </a:pPr>
            <a:r>
              <a:rPr lang="en-US" sz="1100" b="0" dirty="0">
                <a:solidFill>
                  <a:srgbClr val="202034"/>
                </a:solidFill>
                <a:latin typeface="Work Sans" pitchFamily="34" charset="0"/>
                <a:ea typeface="Work Sans" pitchFamily="34" charset="-122"/>
                <a:cs typeface="Work Sans" pitchFamily="34" charset="-120"/>
              </a:rPr>
              <a:t>On large scale this smart AC system can be used for efficient work and it will also save the electricity</a:t>
            </a:r>
            <a:endParaRPr lang="en-US" sz="900" dirty="0"/>
          </a:p>
        </p:txBody>
      </p:sp>
      <p:sp>
        <p:nvSpPr>
          <p:cNvPr id="7" name="Text 4"/>
          <p:cNvSpPr/>
          <p:nvPr/>
        </p:nvSpPr>
        <p:spPr>
          <a:xfrm>
            <a:off x="476839" y="1195941"/>
            <a:ext cx="8171557" cy="520065"/>
          </a:xfrm>
          <a:prstGeom prst="rect">
            <a:avLst/>
          </a:prstGeom>
          <a:noFill/>
          <a:ln/>
        </p:spPr>
        <p:txBody>
          <a:bodyPr wrap="square" lIns="0" tIns="0" rIns="0" bIns="0" rtlCol="0" anchor="t"/>
          <a:lstStyle/>
          <a:p>
            <a:pPr algn="l">
              <a:lnSpc>
                <a:spcPts val="4095"/>
              </a:lnSpc>
            </a:pPr>
            <a:r>
              <a:rPr lang="en-US" sz="2900" b="1" spc="-24" kern="0" dirty="0">
                <a:solidFill>
                  <a:srgbClr val="37364D"/>
                </a:solidFill>
                <a:latin typeface="Work Sans" pitchFamily="34" charset="0"/>
                <a:ea typeface="Work Sans" pitchFamily="34" charset="-122"/>
                <a:cs typeface="Work Sans" pitchFamily="34" charset="-120"/>
              </a:rPr>
              <a:t>Applications of Smart AC system</a:t>
            </a:r>
            <a:endParaRPr lang="en-US" sz="2925" dirty="0"/>
          </a:p>
        </p:txBody>
      </p:sp>
      <p:sp>
        <p:nvSpPr>
          <p:cNvPr id="8" name="Shape 5"/>
          <p:cNvSpPr/>
          <p:nvPr/>
        </p:nvSpPr>
        <p:spPr>
          <a:xfrm>
            <a:off x="-673" y="2429841"/>
            <a:ext cx="11005318" cy="17254"/>
          </a:xfrm>
          <a:prstGeom prst="line">
            <a:avLst/>
          </a:prstGeom>
          <a:solidFill>
            <a:srgbClr val="F6F1EA"/>
          </a:solidFill>
          <a:ln w="10583">
            <a:solidFill>
              <a:srgbClr val="E4642B"/>
            </a:solidFill>
            <a:prstDash val="solid"/>
            <a:headEnd type="none"/>
            <a:tailEnd type="none"/>
          </a:ln>
        </p:spPr>
      </p:sp>
      <p:sp>
        <p:nvSpPr>
          <p:cNvPr id="9" name="Text 6"/>
          <p:cNvSpPr/>
          <p:nvPr/>
        </p:nvSpPr>
        <p:spPr>
          <a:xfrm>
            <a:off x="474417" y="2163016"/>
            <a:ext cx="476250" cy="476250"/>
          </a:xfrm>
          <a:prstGeom prst="ellipse">
            <a:avLst/>
          </a:prstGeom>
          <a:solidFill>
            <a:srgbClr val="FFFFFF"/>
          </a:solidFill>
          <a:ln w="10583">
            <a:solidFill>
              <a:srgbClr val="E4642B"/>
            </a:solidFill>
          </a:ln>
        </p:spPr>
        <p:txBody>
          <a:bodyPr wrap="square" lIns="26458" tIns="56224" rIns="26458" bIns="56224" rtlCol="0" anchor="ctr"/>
          <a:lstStyle/>
          <a:p>
            <a:pPr algn="ctr">
              <a:lnSpc>
                <a:spcPts val="1575"/>
              </a:lnSpc>
            </a:pPr>
            <a:r>
              <a:rPr lang="en-US" sz="1100" spc="-12" kern="0" dirty="0">
                <a:solidFill>
                  <a:srgbClr val="898F8B"/>
                </a:solidFill>
                <a:latin typeface="SchnyderS Cond" pitchFamily="34" charset="0"/>
                <a:ea typeface="SchnyderS Cond" pitchFamily="34" charset="-122"/>
                <a:cs typeface="SchnyderS Cond" pitchFamily="34" charset="-120"/>
              </a:rPr>
              <a:t>01</a:t>
            </a:r>
            <a:endParaRPr lang="en-US" sz="1050" dirty="0"/>
          </a:p>
        </p:txBody>
      </p:sp>
      <p:sp>
        <p:nvSpPr>
          <p:cNvPr id="10" name="Text 7"/>
          <p:cNvSpPr/>
          <p:nvPr/>
        </p:nvSpPr>
        <p:spPr>
          <a:xfrm>
            <a:off x="4574903" y="2163726"/>
            <a:ext cx="476250" cy="476250"/>
          </a:xfrm>
          <a:prstGeom prst="ellipse">
            <a:avLst/>
          </a:prstGeom>
          <a:solidFill>
            <a:srgbClr val="FFFFFF"/>
          </a:solidFill>
          <a:ln w="10583">
            <a:solidFill>
              <a:srgbClr val="E4642B"/>
            </a:solidFill>
          </a:ln>
        </p:spPr>
        <p:txBody>
          <a:bodyPr wrap="square" lIns="26458" tIns="56224" rIns="26458" bIns="56224" rtlCol="0" anchor="ctr"/>
          <a:lstStyle/>
          <a:p>
            <a:pPr algn="ctr">
              <a:lnSpc>
                <a:spcPts val="1575"/>
              </a:lnSpc>
            </a:pPr>
            <a:r>
              <a:rPr lang="en-US" sz="1100" spc="-12" kern="0" dirty="0">
                <a:solidFill>
                  <a:srgbClr val="898F8B"/>
                </a:solidFill>
                <a:latin typeface="SchnyderS Cond" pitchFamily="34" charset="0"/>
                <a:ea typeface="SchnyderS Cond" pitchFamily="34" charset="-122"/>
                <a:cs typeface="SchnyderS Cond" pitchFamily="34" charset="-120"/>
              </a:rPr>
              <a:t>02</a:t>
            </a:r>
            <a:endParaRPr lang="en-US" sz="1050" dirty="0"/>
          </a:p>
        </p:txBody>
      </p:sp>
      <p:pic>
        <p:nvPicPr>
          <p:cNvPr id="11"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12"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sp>
        <p:nvSpPr>
          <p:cNvPr id="4" name="Text 0"/>
          <p:cNvSpPr/>
          <p:nvPr/>
        </p:nvSpPr>
        <p:spPr>
          <a:xfrm>
            <a:off x="495445" y="972665"/>
            <a:ext cx="8171557" cy="693420"/>
          </a:xfrm>
          <a:prstGeom prst="rect">
            <a:avLst/>
          </a:prstGeom>
          <a:noFill/>
          <a:ln/>
        </p:spPr>
        <p:txBody>
          <a:bodyPr wrap="square" lIns="0" tIns="0" rIns="0" bIns="0" rtlCol="0" anchor="t"/>
          <a:lstStyle/>
          <a:p>
            <a:pPr algn="l">
              <a:lnSpc>
                <a:spcPts val="5460"/>
              </a:lnSpc>
            </a:pPr>
            <a:r>
              <a:rPr lang="en-US" sz="3900" b="1" spc="-24" kern="0" dirty="0">
                <a:solidFill>
                  <a:srgbClr val="37364D"/>
                </a:solidFill>
                <a:latin typeface="Work Sans" pitchFamily="34" charset="0"/>
                <a:ea typeface="Work Sans" pitchFamily="34" charset="-122"/>
                <a:cs typeface="Work Sans" pitchFamily="34" charset="-120"/>
              </a:rPr>
              <a:t>Advantages of Smart AC system</a:t>
            </a:r>
            <a:endParaRPr lang="en-US" sz="2925" dirty="0"/>
          </a:p>
        </p:txBody>
      </p:sp>
      <p:sp>
        <p:nvSpPr>
          <p:cNvPr id="5" name="Text 1"/>
          <p:cNvSpPr/>
          <p:nvPr/>
        </p:nvSpPr>
        <p:spPr>
          <a:xfrm>
            <a:off x="578585" y="1927545"/>
            <a:ext cx="6191250" cy="2614613"/>
          </a:xfrm>
          <a:prstGeom prst="rect">
            <a:avLst/>
          </a:prstGeom>
          <a:noFill/>
          <a:ln/>
        </p:spPr>
        <p:txBody>
          <a:bodyPr wrap="square" lIns="0" tIns="0" rIns="0" bIns="0" rtlCol="0" anchor="t"/>
          <a:lstStyle/>
          <a:p>
            <a:pPr algn="l" marL="190500" indent="-190500">
              <a:lnSpc>
                <a:spcPts val="2700"/>
              </a:lnSpc>
              <a:buSzPct val="100000"/>
              <a:buChar char="•"/>
            </a:pPr>
            <a:r>
              <a:rPr lang="en-US" sz="1800" b="0" spc="-12" kern="0" dirty="0">
                <a:solidFill>
                  <a:srgbClr val="18181A">
                    <a:alpha val="70000"/>
                  </a:srgbClr>
                </a:solidFill>
                <a:latin typeface="Work Sans" pitchFamily="34" charset="0"/>
                <a:ea typeface="Work Sans" pitchFamily="34" charset="-122"/>
                <a:cs typeface="Work Sans" pitchFamily="34" charset="-120"/>
              </a:rPr>
              <a:t>Smart AC system using 8085 is very simple circuit</a:t>
            </a:r>
            <a:endParaRPr lang="en-US" sz="1125" dirty="0"/>
          </a:p>
          <a:p>
            <a:pPr algn="l" marL="190500" indent="-190500">
              <a:lnSpc>
                <a:spcPts val="2700"/>
              </a:lnSpc>
              <a:buSzPct val="100000"/>
              <a:buChar char="•"/>
            </a:pPr>
            <a:r>
              <a:rPr lang="en-US" sz="1800" b="0" spc="-12" kern="0" dirty="0">
                <a:solidFill>
                  <a:srgbClr val="18181A">
                    <a:alpha val="70000"/>
                  </a:srgbClr>
                </a:solidFill>
                <a:latin typeface="Work Sans" pitchFamily="34" charset="0"/>
                <a:ea typeface="Work Sans" pitchFamily="34" charset="-122"/>
                <a:cs typeface="Work Sans" pitchFamily="34" charset="-120"/>
              </a:rPr>
              <a:t>As 8085 Microprocessor Memory used as stack memory (when needed), we the programmer can store already all possible combination of data corresponding to the temperature in the memory stack.</a:t>
            </a:r>
            <a:endParaRPr lang="en-US" sz="1125" dirty="0"/>
          </a:p>
          <a:p>
            <a:pPr algn="l" marL="190500" indent="-190500">
              <a:lnSpc>
                <a:spcPts val="2700"/>
              </a:lnSpc>
              <a:buSzPct val="100000"/>
              <a:buChar char="•"/>
            </a:pPr>
            <a:r>
              <a:rPr lang="en-US" sz="1800" b="0" spc="-12" kern="0" dirty="0">
                <a:solidFill>
                  <a:srgbClr val="18181A">
                    <a:alpha val="70000"/>
                  </a:srgbClr>
                </a:solidFill>
                <a:latin typeface="Work Sans" pitchFamily="34" charset="0"/>
                <a:ea typeface="Work Sans" pitchFamily="34" charset="-122"/>
                <a:cs typeface="Work Sans" pitchFamily="34" charset="-120"/>
              </a:rPr>
              <a:t>It has minimum circuitry.</a:t>
            </a:r>
            <a:endParaRPr lang="en-US" sz="1125" dirty="0"/>
          </a:p>
          <a:p>
            <a:pPr algn="l">
              <a:lnSpc>
                <a:spcPts val="1688"/>
              </a:lnSpc>
            </a:pPr>
            <a:endParaRPr lang="en-US" sz="1125"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95445" y="972665"/>
            <a:ext cx="8171557" cy="693420"/>
          </a:xfrm>
          <a:prstGeom prst="rect">
            <a:avLst/>
          </a:prstGeom>
          <a:noFill/>
          <a:ln/>
        </p:spPr>
        <p:txBody>
          <a:bodyPr wrap="square" lIns="0" tIns="0" rIns="0" bIns="0" rtlCol="0" anchor="t"/>
          <a:lstStyle/>
          <a:p>
            <a:pPr algn="l">
              <a:lnSpc>
                <a:spcPts val="5460"/>
              </a:lnSpc>
            </a:pPr>
            <a:r>
              <a:rPr lang="en-US" sz="3900" b="1" spc="-24" kern="0" dirty="0">
                <a:solidFill>
                  <a:srgbClr val="37364D"/>
                </a:solidFill>
                <a:latin typeface="Work Sans" pitchFamily="34" charset="0"/>
                <a:ea typeface="Work Sans" pitchFamily="34" charset="-122"/>
                <a:cs typeface="Work Sans" pitchFamily="34" charset="-120"/>
              </a:rPr>
              <a:t>Limitations of Smart AC system</a:t>
            </a:r>
            <a:endParaRPr lang="en-US" sz="2925" dirty="0"/>
          </a:p>
        </p:txBody>
      </p:sp>
      <p:pic>
        <p:nvPicPr>
          <p:cNvPr id="4"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sp>
        <p:nvSpPr>
          <p:cNvPr id="5" name="Text 1"/>
          <p:cNvSpPr/>
          <p:nvPr/>
        </p:nvSpPr>
        <p:spPr>
          <a:xfrm>
            <a:off x="680920" y="1685662"/>
            <a:ext cx="7986761" cy="1714500"/>
          </a:xfrm>
          <a:prstGeom prst="rect">
            <a:avLst/>
          </a:prstGeom>
          <a:noFill/>
          <a:ln/>
        </p:spPr>
        <p:txBody>
          <a:bodyPr wrap="square" lIns="0" tIns="0" rIns="0" bIns="0" rtlCol="0" anchor="t"/>
          <a:lstStyle/>
          <a:p>
            <a:pPr algn="l" marL="190500" indent="-190500">
              <a:lnSpc>
                <a:spcPts val="2700"/>
              </a:lnSpc>
              <a:buSzPct val="100000"/>
              <a:buChar char="•"/>
            </a:pPr>
            <a:r>
              <a:rPr lang="en-US" sz="1800" b="0" spc="-12" kern="0" dirty="0">
                <a:solidFill>
                  <a:srgbClr val="18181A">
                    <a:alpha val="70000"/>
                  </a:srgbClr>
                </a:solidFill>
                <a:latin typeface="Work Sans" pitchFamily="34" charset="0"/>
                <a:ea typeface="Work Sans" pitchFamily="34" charset="-122"/>
                <a:cs typeface="Work Sans" pitchFamily="34" charset="-120"/>
              </a:rPr>
              <a:t>The system is temperature bounded</a:t>
            </a:r>
            <a:endParaRPr lang="en-US" sz="1125" dirty="0"/>
          </a:p>
          <a:p>
            <a:pPr algn="l" marL="190500" indent="-190500">
              <a:lnSpc>
                <a:spcPts val="2700"/>
              </a:lnSpc>
              <a:buSzPct val="100000"/>
              <a:buChar char="•"/>
            </a:pPr>
            <a:r>
              <a:rPr lang="en-US" sz="1800" b="0" spc="-12" kern="0" dirty="0">
                <a:solidFill>
                  <a:srgbClr val="18181A">
                    <a:alpha val="70000"/>
                  </a:srgbClr>
                </a:solidFill>
                <a:latin typeface="Work Sans" pitchFamily="34" charset="0"/>
                <a:ea typeface="Work Sans" pitchFamily="34" charset="-122"/>
                <a:cs typeface="Work Sans" pitchFamily="34" charset="-120"/>
              </a:rPr>
              <a:t>We just conceptually say that huge no. of peripheral devices must be connected through the two port, but at the time of implementation we will not able to connect all possible devices with the microprocessor port.</a:t>
            </a:r>
            <a:endParaRPr lang="en-US" sz="1125"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2936735" y="960298"/>
            <a:ext cx="3238500" cy="3238500"/>
          </a:xfrm>
          <a:prstGeom prst="ellipse">
            <a:avLst/>
          </a:prstGeom>
          <a:solidFill>
            <a:srgbClr val="F6F1EA"/>
          </a:solidFill>
          <a:ln/>
        </p:spPr>
      </p:sp>
      <p:sp>
        <p:nvSpPr>
          <p:cNvPr id="4" name="Text 1"/>
          <p:cNvSpPr/>
          <p:nvPr/>
        </p:nvSpPr>
        <p:spPr>
          <a:xfrm>
            <a:off x="-478" y="2146833"/>
            <a:ext cx="9139571" cy="857250"/>
          </a:xfrm>
          <a:prstGeom prst="rect">
            <a:avLst/>
          </a:prstGeom>
          <a:noFill/>
          <a:ln/>
        </p:spPr>
        <p:txBody>
          <a:bodyPr wrap="square" lIns="0" tIns="0" rIns="0" bIns="0" rtlCol="0" anchor="t"/>
          <a:lstStyle/>
          <a:p>
            <a:pPr algn="ctr">
              <a:lnSpc>
                <a:spcPts val="6750"/>
              </a:lnSpc>
            </a:pPr>
            <a:r>
              <a:rPr lang="en-US" sz="6800" b="1" spc="-48" kern="0" dirty="0">
                <a:solidFill>
                  <a:srgbClr val="18181A"/>
                </a:solidFill>
                <a:latin typeface="Work Sans" pitchFamily="34" charset="0"/>
                <a:ea typeface="Work Sans" pitchFamily="34" charset="-122"/>
                <a:cs typeface="Work Sans" pitchFamily="34" charset="-120"/>
              </a:rPr>
              <a:t>Thank you</a:t>
            </a:r>
            <a:endParaRPr lang="en-US" sz="67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6F1EA"/>
        </a:solidFill>
      </p:bgPr>
    </p:bg>
    <p:spTree>
      <p:nvGrpSpPr>
        <p:cNvPr id="1" name=""/>
        <p:cNvGrpSpPr/>
        <p:nvPr/>
      </p:nvGrpSpPr>
      <p:grpSpPr>
        <a:xfrm>
          <a:off x="0" y="0"/>
          <a:ext cx="0" cy="0"/>
          <a:chOff x="0" y="0"/>
          <a:chExt cx="0" cy="0"/>
        </a:xfrm>
      </p:grpSpPr>
      <p:sp>
        <p:nvSpPr>
          <p:cNvPr id="3" name="Text 0"/>
          <p:cNvSpPr/>
          <p:nvPr/>
        </p:nvSpPr>
        <p:spPr>
          <a:xfrm>
            <a:off x="2953231" y="828327"/>
            <a:ext cx="3238500" cy="3238500"/>
          </a:xfrm>
          <a:prstGeom prst="ellipse">
            <a:avLst/>
          </a:prstGeom>
          <a:solidFill>
            <a:srgbClr val="FFFFFF"/>
          </a:solidFill>
          <a:ln w="127000">
            <a:solidFill>
              <a:srgbClr val="F6F1EA"/>
            </a:solidFill>
          </a:ln>
        </p:spPr>
        <p:txBody>
          <a:bodyPr wrap="square" lIns="179917" tIns="382323" rIns="179917" bIns="382323" rtlCol="0" anchor="ctr"/>
          <a:lstStyle/>
          <a:p>
            <a:pPr algn="ctr">
              <a:lnSpc>
                <a:spcPts val="1688"/>
              </a:lnSpc>
            </a:pPr>
            <a:endParaRPr lang="en-US" sz="1125" dirty="0"/>
          </a:p>
        </p:txBody>
      </p:sp>
      <p:pic>
        <p:nvPicPr>
          <p:cNvPr id="4"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sp>
        <p:nvSpPr>
          <p:cNvPr id="5" name="Text 1"/>
          <p:cNvSpPr/>
          <p:nvPr/>
        </p:nvSpPr>
        <p:spPr>
          <a:xfrm>
            <a:off x="3338361" y="829533"/>
            <a:ext cx="2486620" cy="1000125"/>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1" spc="-12" kern="0" dirty="0">
                <a:solidFill>
                  <a:srgbClr val="18181A"/>
                </a:solidFill>
                <a:latin typeface="Work Sans" pitchFamily="34" charset="0"/>
                <a:ea typeface="Work Sans" pitchFamily="34" charset="-122"/>
                <a:cs typeface="Work Sans" pitchFamily="34" charset="-120"/>
              </a:rPr>
              <a:t>ASHISH PATHAK (BT21ECE040)</a:t>
            </a:r>
            <a:endParaRPr lang="en-US" sz="1050" dirty="0"/>
          </a:p>
          <a:p>
            <a:pPr algn="l" marL="190500" indent="-190500">
              <a:lnSpc>
                <a:spcPts val="1575"/>
              </a:lnSpc>
              <a:buSzPct val="100000"/>
              <a:buChar char="•"/>
            </a:pPr>
            <a:r>
              <a:rPr lang="en-US" sz="1100" b="1" spc="-12" kern="0" dirty="0">
                <a:solidFill>
                  <a:srgbClr val="18181A"/>
                </a:solidFill>
                <a:latin typeface="Work Sans" pitchFamily="34" charset="0"/>
                <a:ea typeface="Work Sans" pitchFamily="34" charset="-122"/>
                <a:cs typeface="Work Sans" pitchFamily="34" charset="-120"/>
              </a:rPr>
              <a:t>ABHISHEK GAWANDE (BT21ECE025)</a:t>
            </a:r>
            <a:endParaRPr lang="en-US" sz="1050" dirty="0"/>
          </a:p>
          <a:p>
            <a:pPr algn="l" marL="190500" indent="-190500">
              <a:lnSpc>
                <a:spcPts val="1575"/>
              </a:lnSpc>
              <a:buSzPct val="100000"/>
              <a:buChar char="•"/>
            </a:pPr>
            <a:r>
              <a:rPr lang="en-US" sz="1100" b="1" spc="-12" kern="0" dirty="0">
                <a:solidFill>
                  <a:srgbClr val="18181A"/>
                </a:solidFill>
                <a:latin typeface="Work Sans" pitchFamily="34" charset="0"/>
                <a:ea typeface="Work Sans" pitchFamily="34" charset="-122"/>
                <a:cs typeface="Work Sans" pitchFamily="34" charset="-120"/>
              </a:rPr>
              <a:t>OM TELRANDHE (BT21ECE009)</a:t>
            </a:r>
            <a:endParaRPr lang="en-US" sz="1050" dirty="0"/>
          </a:p>
          <a:p>
            <a:pPr algn="l" marL="190500" indent="-190500">
              <a:lnSpc>
                <a:spcPts val="1575"/>
              </a:lnSpc>
              <a:buSzPct val="100000"/>
              <a:buChar char="•"/>
            </a:pPr>
            <a:r>
              <a:rPr lang="en-US" sz="1100" b="1" spc="-12" kern="0" dirty="0">
                <a:solidFill>
                  <a:srgbClr val="18181A"/>
                </a:solidFill>
                <a:latin typeface="Work Sans" pitchFamily="34" charset="0"/>
                <a:ea typeface="Work Sans" pitchFamily="34" charset="-122"/>
                <a:cs typeface="Work Sans" pitchFamily="34" charset="-120"/>
              </a:rPr>
              <a:t>SOUBHIK ROY (BT21ECE002)</a:t>
            </a:r>
            <a:endParaRPr lang="en-US" sz="1050" dirty="0"/>
          </a:p>
          <a:p>
            <a:pPr algn="l" marL="190500" indent="-190500">
              <a:lnSpc>
                <a:spcPts val="1575"/>
              </a:lnSpc>
              <a:buSzPct val="100000"/>
              <a:buChar char="•"/>
            </a:pPr>
            <a:r>
              <a:rPr lang="en-US" sz="1100" b="1" spc="-12" kern="0" dirty="0">
                <a:solidFill>
                  <a:srgbClr val="18181A"/>
                </a:solidFill>
                <a:latin typeface="Work Sans" pitchFamily="34" charset="0"/>
                <a:ea typeface="Work Sans" pitchFamily="34" charset="-122"/>
                <a:cs typeface="Work Sans" pitchFamily="34" charset="-120"/>
              </a:rPr>
              <a:t>SHUBHENDU KUMAR (BT21ECE066)</a:t>
            </a:r>
            <a:endParaRPr lang="en-US" sz="1050" dirty="0"/>
          </a:p>
        </p:txBody>
      </p:sp>
      <p:sp>
        <p:nvSpPr>
          <p:cNvPr id="6" name="Text 2"/>
          <p:cNvSpPr/>
          <p:nvPr/>
        </p:nvSpPr>
        <p:spPr>
          <a:xfrm>
            <a:off x="2224860" y="3684784"/>
            <a:ext cx="8191500" cy="381000"/>
          </a:xfrm>
          <a:prstGeom prst="rect">
            <a:avLst/>
          </a:prstGeom>
          <a:noFill/>
          <a:ln/>
        </p:spPr>
        <p:txBody>
          <a:bodyPr wrap="square" lIns="0" tIns="0" rIns="0" bIns="0" rtlCol="0" anchor="t"/>
          <a:lstStyle/>
          <a:p>
            <a:pPr algn="l">
              <a:lnSpc>
                <a:spcPts val="3000"/>
              </a:lnSpc>
            </a:pPr>
            <a:r>
              <a:rPr lang="en-US" sz="3000" b="1" spc="-48" kern="0" dirty="0">
                <a:solidFill>
                  <a:srgbClr val="E4642B"/>
                </a:solidFill>
                <a:latin typeface="Work Sans" pitchFamily="34" charset="0"/>
                <a:ea typeface="Work Sans" pitchFamily="34" charset="-122"/>
                <a:cs typeface="Work Sans" pitchFamily="34" charset="-120"/>
              </a:rPr>
              <a:t>UNDER THE KIND GUIDANCE OF :</a:t>
            </a:r>
            <a:endParaRPr lang="en-US" sz="3000" dirty="0"/>
          </a:p>
        </p:txBody>
      </p:sp>
      <p:sp>
        <p:nvSpPr>
          <p:cNvPr id="7" name="Text 3"/>
          <p:cNvSpPr/>
          <p:nvPr/>
        </p:nvSpPr>
        <p:spPr>
          <a:xfrm>
            <a:off x="3090916" y="146324"/>
            <a:ext cx="2970490" cy="533400"/>
          </a:xfrm>
          <a:prstGeom prst="rect">
            <a:avLst/>
          </a:prstGeom>
          <a:noFill/>
          <a:ln/>
        </p:spPr>
        <p:txBody>
          <a:bodyPr wrap="none" lIns="0" tIns="0" rIns="0" bIns="0" rtlCol="0" anchor="t">
            <a:spAutoFit/>
          </a:bodyPr>
          <a:lstStyle/>
          <a:p>
            <a:pPr algn="l">
              <a:lnSpc>
                <a:spcPts val="4200"/>
              </a:lnSpc>
            </a:pPr>
            <a:r>
              <a:rPr lang="en-US" sz="3000" b="1" spc="-24" kern="0" dirty="0">
                <a:solidFill>
                  <a:srgbClr val="E4642B"/>
                </a:solidFill>
                <a:latin typeface="Work Sans" pitchFamily="34" charset="0"/>
                <a:ea typeface="Work Sans" pitchFamily="34" charset="-122"/>
                <a:cs typeface="Work Sans" pitchFamily="34" charset="-120"/>
              </a:rPr>
              <a:t>PRESENTED BY :</a:t>
            </a:r>
            <a:endParaRPr lang="en-US" sz="3000" dirty="0"/>
          </a:p>
        </p:txBody>
      </p:sp>
      <p:pic>
        <p:nvPicPr>
          <p:cNvPr id="8" name="Image 1" descr="https://pitch-static-assets.imgix.net/stickers/helping-hands/handshake.apng">    </p:cNvPr>
          <p:cNvPicPr>
            <a:picLocks noChangeAspect="1"/>
          </p:cNvPicPr>
          <p:nvPr/>
        </p:nvPicPr>
        <p:blipFill>
          <a:blip r:embed="rId2"/>
          <a:stretch>
            <a:fillRect/>
          </a:stretch>
        </p:blipFill>
        <p:spPr>
          <a:xfrm>
            <a:off x="3665848" y="1830561"/>
            <a:ext cx="1828800" cy="1828800"/>
          </a:xfrm>
          <a:prstGeom prst="rect">
            <a:avLst/>
          </a:prstGeom>
        </p:spPr>
      </p:pic>
      <p:sp>
        <p:nvSpPr>
          <p:cNvPr id="9" name="Text 4"/>
          <p:cNvSpPr/>
          <p:nvPr/>
        </p:nvSpPr>
        <p:spPr>
          <a:xfrm>
            <a:off x="3594054" y="4295147"/>
            <a:ext cx="1959471" cy="257175"/>
          </a:xfrm>
          <a:prstGeom prst="rect">
            <a:avLst/>
          </a:prstGeom>
          <a:noFill/>
          <a:ln/>
        </p:spPr>
        <p:txBody>
          <a:bodyPr wrap="none" lIns="0" tIns="0" rIns="0" bIns="0" rtlCol="0" anchor="t">
            <a:spAutoFit/>
          </a:bodyPr>
          <a:lstStyle/>
          <a:p>
            <a:pPr algn="l">
              <a:lnSpc>
                <a:spcPts val="2025"/>
              </a:lnSpc>
            </a:pPr>
            <a:r>
              <a:rPr lang="en-US" sz="1400" b="1" spc="-12" kern="0" dirty="0">
                <a:solidFill>
                  <a:srgbClr val="18181A"/>
                </a:solidFill>
                <a:latin typeface="Work Sans" pitchFamily="34" charset="0"/>
                <a:ea typeface="Work Sans" pitchFamily="34" charset="-122"/>
                <a:cs typeface="Work Sans" pitchFamily="34" charset="-120"/>
              </a:rPr>
              <a:t>DR. PARITOS</a:t>
            </a:r>
            <a:pPr algn="l">
              <a:lnSpc>
                <a:spcPts val="2025"/>
              </a:lnSpc>
            </a:pPr>
            <a:r>
              <a:rPr lang="en-US" sz="1400" b="1" spc="-12" kern="0" dirty="0">
                <a:solidFill>
                  <a:srgbClr val="18181A"/>
                </a:solidFill>
                <a:latin typeface="Work Sans" pitchFamily="34" charset="0"/>
                <a:ea typeface="Work Sans" pitchFamily="34" charset="-122"/>
                <a:cs typeface="Work Sans" pitchFamily="34" charset="-120"/>
              </a:rPr>
              <a:t>H PESHWE</a:t>
            </a:r>
            <a:endParaRPr lang="en-US" sz="1350" dirty="0"/>
          </a:p>
        </p:txBody>
      </p:sp>
      <p:pic>
        <p:nvPicPr>
          <p:cNvPr id="10"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8D6C8"/>
        </a:solidFill>
      </p:bgPr>
    </p:bg>
    <p:spTree>
      <p:nvGrpSpPr>
        <p:cNvPr id="1" name=""/>
        <p:cNvGrpSpPr/>
        <p:nvPr/>
      </p:nvGrpSpPr>
      <p:grpSpPr>
        <a:xfrm>
          <a:off x="0" y="0"/>
          <a:ext cx="0" cy="0"/>
          <a:chOff x="0" y="0"/>
          <a:chExt cx="0" cy="0"/>
        </a:xfrm>
      </p:grpSpPr>
      <p:sp>
        <p:nvSpPr>
          <p:cNvPr id="3" name="Text 0"/>
          <p:cNvSpPr/>
          <p:nvPr/>
        </p:nvSpPr>
        <p:spPr>
          <a:xfrm>
            <a:off x="387783" y="991916"/>
            <a:ext cx="3522345" cy="400050"/>
          </a:xfrm>
          <a:prstGeom prst="rect">
            <a:avLst/>
          </a:prstGeom>
          <a:noFill/>
          <a:ln/>
        </p:spPr>
        <p:txBody>
          <a:bodyPr wrap="square" lIns="0" tIns="0" rIns="0" bIns="0" rtlCol="0" anchor="ctr"/>
          <a:lstStyle/>
          <a:p>
            <a:pPr algn="l">
              <a:lnSpc>
                <a:spcPts val="3150"/>
              </a:lnSpc>
            </a:pPr>
            <a:r>
              <a:rPr lang="en-US" sz="2300" b="1" spc="-24" kern="0" dirty="0">
                <a:solidFill>
                  <a:srgbClr val="621C36"/>
                </a:solidFill>
                <a:latin typeface="Work Sans" pitchFamily="34" charset="0"/>
                <a:ea typeface="Work Sans" pitchFamily="34" charset="-122"/>
                <a:cs typeface="Work Sans" pitchFamily="34" charset="-120"/>
              </a:rPr>
              <a:t>AIM OF THE PROJECT:</a:t>
            </a:r>
            <a:endParaRPr lang="en-US" sz="2250" dirty="0"/>
          </a:p>
        </p:txBody>
      </p:sp>
      <p:sp>
        <p:nvSpPr>
          <p:cNvPr id="4" name="Shape 1"/>
          <p:cNvSpPr/>
          <p:nvPr/>
        </p:nvSpPr>
        <p:spPr>
          <a:xfrm>
            <a:off x="4573685" y="1634930"/>
            <a:ext cx="4094732" cy="0"/>
          </a:xfrm>
          <a:prstGeom prst="line">
            <a:avLst/>
          </a:prstGeom>
          <a:solidFill>
            <a:srgbClr val="F6F1EA">
              <a:alpha val="60000"/>
            </a:srgbClr>
          </a:solidFill>
          <a:ln w="21167">
            <a:solidFill>
              <a:srgbClr val="F6F1EA">
                <a:alpha val="60000"/>
              </a:srgbClr>
            </a:solidFill>
            <a:prstDash val="solid"/>
            <a:headEnd type="none"/>
            <a:tailEnd type="none"/>
          </a:ln>
        </p:spPr>
      </p:sp>
      <p:sp>
        <p:nvSpPr>
          <p:cNvPr id="5" name="Text 2"/>
          <p:cNvSpPr/>
          <p:nvPr/>
        </p:nvSpPr>
        <p:spPr>
          <a:xfrm>
            <a:off x="4590632" y="1810307"/>
            <a:ext cx="4100929" cy="457200"/>
          </a:xfrm>
          <a:prstGeom prst="rect">
            <a:avLst/>
          </a:prstGeom>
          <a:noFill/>
          <a:ln/>
        </p:spPr>
        <p:txBody>
          <a:bodyPr wrap="square" lIns="0" tIns="0" rIns="0" bIns="0" rtlCol="0" anchor="ctr"/>
          <a:lstStyle/>
          <a:p>
            <a:pPr algn="l">
              <a:lnSpc>
                <a:spcPts val="1800"/>
              </a:lnSpc>
            </a:pPr>
            <a:r>
              <a:rPr lang="en-US" sz="1200" b="1" spc="-12" kern="0" dirty="0">
                <a:solidFill>
                  <a:srgbClr val="18181A"/>
                </a:solidFill>
                <a:latin typeface="Work Sans" pitchFamily="34" charset="0"/>
                <a:ea typeface="Work Sans" pitchFamily="34" charset="-122"/>
                <a:cs typeface="Work Sans" pitchFamily="34" charset="-120"/>
              </a:rPr>
              <a:t>To minimize manual intervention using an intelligent processor (8085 microprocessor).</a:t>
            </a:r>
            <a:endParaRPr lang="en-US" sz="1200" dirty="0"/>
          </a:p>
        </p:txBody>
      </p:sp>
      <p:sp>
        <p:nvSpPr>
          <p:cNvPr id="6" name="Text 3"/>
          <p:cNvSpPr/>
          <p:nvPr/>
        </p:nvSpPr>
        <p:spPr>
          <a:xfrm>
            <a:off x="4603146" y="1165491"/>
            <a:ext cx="4090392" cy="228600"/>
          </a:xfrm>
          <a:prstGeom prst="rect">
            <a:avLst/>
          </a:prstGeom>
          <a:noFill/>
          <a:ln/>
        </p:spPr>
        <p:txBody>
          <a:bodyPr wrap="square" lIns="0" tIns="0" rIns="0" bIns="0" rtlCol="0" anchor="ctr"/>
          <a:lstStyle/>
          <a:p>
            <a:pPr algn="l">
              <a:lnSpc>
                <a:spcPts val="1800"/>
              </a:lnSpc>
            </a:pPr>
            <a:r>
              <a:rPr lang="en-US" sz="1200" b="1" spc="-12" kern="0" dirty="0">
                <a:solidFill>
                  <a:srgbClr val="18181A"/>
                </a:solidFill>
                <a:latin typeface="Work Sans" pitchFamily="34" charset="0"/>
                <a:ea typeface="Work Sans" pitchFamily="34" charset="-122"/>
                <a:cs typeface="Work Sans" pitchFamily="34" charset="-120"/>
              </a:rPr>
              <a:t>To Control the Temperature of the Room.</a:t>
            </a:r>
            <a:endParaRPr lang="en-US" sz="1200" dirty="0"/>
          </a:p>
        </p:txBody>
      </p:sp>
      <p:sp>
        <p:nvSpPr>
          <p:cNvPr id="7" name="Text 4"/>
          <p:cNvSpPr/>
          <p:nvPr/>
        </p:nvSpPr>
        <p:spPr>
          <a:xfrm>
            <a:off x="4562674" y="2893276"/>
            <a:ext cx="4100572" cy="228600"/>
          </a:xfrm>
          <a:prstGeom prst="rect">
            <a:avLst/>
          </a:prstGeom>
          <a:noFill/>
          <a:ln/>
        </p:spPr>
        <p:txBody>
          <a:bodyPr wrap="square" lIns="0" tIns="0" rIns="0" bIns="0" rtlCol="0" anchor="ctr"/>
          <a:lstStyle/>
          <a:p>
            <a:pPr algn="l">
              <a:lnSpc>
                <a:spcPts val="1800"/>
              </a:lnSpc>
            </a:pPr>
            <a:r>
              <a:rPr lang="en-US" sz="1200" b="1" spc="-12" kern="0" dirty="0">
                <a:solidFill>
                  <a:srgbClr val="18181A"/>
                </a:solidFill>
                <a:latin typeface="Work Sans" pitchFamily="34" charset="0"/>
                <a:ea typeface="Work Sans" pitchFamily="34" charset="-122"/>
                <a:cs typeface="Work Sans" pitchFamily="34" charset="-120"/>
              </a:rPr>
              <a:t>It control the temperature of any industrial plant.</a:t>
            </a:r>
            <a:endParaRPr lang="en-US" sz="1200" dirty="0"/>
          </a:p>
        </p:txBody>
      </p:sp>
      <p:sp>
        <p:nvSpPr>
          <p:cNvPr id="8" name="Text 5"/>
          <p:cNvSpPr/>
          <p:nvPr/>
        </p:nvSpPr>
        <p:spPr>
          <a:xfrm>
            <a:off x="4575685" y="3776470"/>
            <a:ext cx="4099977" cy="457200"/>
          </a:xfrm>
          <a:prstGeom prst="rect">
            <a:avLst/>
          </a:prstGeom>
          <a:noFill/>
          <a:ln/>
        </p:spPr>
        <p:txBody>
          <a:bodyPr wrap="square" lIns="0" tIns="0" rIns="0" bIns="0" rtlCol="0" anchor="ctr"/>
          <a:lstStyle/>
          <a:p>
            <a:pPr algn="l">
              <a:lnSpc>
                <a:spcPts val="1800"/>
              </a:lnSpc>
            </a:pPr>
            <a:r>
              <a:rPr lang="en-US" sz="1200" b="1" spc="-12" kern="0" dirty="0">
                <a:solidFill>
                  <a:srgbClr val="18181A"/>
                </a:solidFill>
                <a:latin typeface="Work Sans" pitchFamily="34" charset="0"/>
                <a:ea typeface="Work Sans" pitchFamily="34" charset="-122"/>
                <a:cs typeface="Work Sans" pitchFamily="34" charset="-120"/>
              </a:rPr>
              <a:t>This type of temperature Controlled System can also b implemented in automobile.</a:t>
            </a:r>
            <a:endParaRPr lang="en-US" sz="1200" dirty="0"/>
          </a:p>
        </p:txBody>
      </p:sp>
      <p:sp>
        <p:nvSpPr>
          <p:cNvPr id="9" name="Shape 6"/>
          <p:cNvSpPr/>
          <p:nvPr/>
        </p:nvSpPr>
        <p:spPr>
          <a:xfrm>
            <a:off x="4589232" y="2579037"/>
            <a:ext cx="4094732" cy="0"/>
          </a:xfrm>
          <a:prstGeom prst="line">
            <a:avLst/>
          </a:prstGeom>
          <a:solidFill>
            <a:srgbClr val="F6F1EA">
              <a:alpha val="60000"/>
            </a:srgbClr>
          </a:solidFill>
          <a:ln w="21167">
            <a:solidFill>
              <a:srgbClr val="F6F1EA">
                <a:alpha val="60000"/>
              </a:srgbClr>
            </a:solidFill>
            <a:prstDash val="solid"/>
            <a:headEnd type="none"/>
            <a:tailEnd type="none"/>
          </a:ln>
        </p:spPr>
      </p:sp>
      <p:sp>
        <p:nvSpPr>
          <p:cNvPr id="10" name="Shape 7"/>
          <p:cNvSpPr/>
          <p:nvPr/>
        </p:nvSpPr>
        <p:spPr>
          <a:xfrm>
            <a:off x="4565595" y="3450880"/>
            <a:ext cx="4094732" cy="0"/>
          </a:xfrm>
          <a:prstGeom prst="line">
            <a:avLst/>
          </a:prstGeom>
          <a:solidFill>
            <a:srgbClr val="F6F1EA">
              <a:alpha val="60000"/>
            </a:srgbClr>
          </a:solidFill>
          <a:ln w="21167">
            <a:solidFill>
              <a:srgbClr val="F6F1EA">
                <a:alpha val="60000"/>
              </a:srgbClr>
            </a:solidFill>
            <a:prstDash val="solid"/>
            <a:headEnd type="none"/>
            <a:tailEnd type="none"/>
          </a:ln>
        </p:spPr>
      </p:sp>
      <p:sp>
        <p:nvSpPr>
          <p:cNvPr id="11" name="Shape 8"/>
          <p:cNvSpPr/>
          <p:nvPr/>
        </p:nvSpPr>
        <p:spPr>
          <a:xfrm>
            <a:off x="4580089" y="870957"/>
            <a:ext cx="4094732" cy="0"/>
          </a:xfrm>
          <a:prstGeom prst="line">
            <a:avLst/>
          </a:prstGeom>
          <a:solidFill>
            <a:srgbClr val="F6F1EA">
              <a:alpha val="80000"/>
            </a:srgbClr>
          </a:solidFill>
          <a:ln w="42333">
            <a:solidFill>
              <a:srgbClr val="F6F1EA">
                <a:alpha val="80000"/>
              </a:srgbClr>
            </a:solidFill>
            <a:prstDash val="solid"/>
            <a:headEnd type="none"/>
            <a:tailEnd type="none"/>
          </a:ln>
        </p:spPr>
      </p:sp>
      <p:sp>
        <p:nvSpPr>
          <p:cNvPr id="12" name="Text 9"/>
          <p:cNvSpPr/>
          <p:nvPr/>
        </p:nvSpPr>
        <p:spPr>
          <a:xfrm>
            <a:off x="385520" y="1499022"/>
            <a:ext cx="3708083" cy="3643313"/>
          </a:xfrm>
          <a:prstGeom prst="rect">
            <a:avLst/>
          </a:prstGeom>
          <a:noFill/>
          <a:ln/>
        </p:spPr>
        <p:txBody>
          <a:bodyPr wrap="square" lIns="0" tIns="0" rIns="0" bIns="0" rtlCol="0" anchor="t"/>
          <a:lstStyle/>
          <a:p>
            <a:pPr algn="l">
              <a:lnSpc>
                <a:spcPts val="1688"/>
              </a:lnSpc>
            </a:pPr>
            <a:r>
              <a:rPr lang="en-US" sz="1100" b="1" spc="-12" kern="0" dirty="0">
                <a:solidFill>
                  <a:srgbClr val="18181A"/>
                </a:solidFill>
                <a:latin typeface="Work Sans" pitchFamily="34" charset="0"/>
                <a:ea typeface="Work Sans" pitchFamily="34" charset="-122"/>
                <a:cs typeface="Work Sans" pitchFamily="34" charset="-120"/>
              </a:rPr>
              <a:t>This system opens/closes six AC vents based upon the current temperature in the Room. The temperature is maintained at a pleasant 20 –25 0C. The AC vents can be gradually opened / closed. This is done in accordance with the temperature in the room. The room is a fairly large sized room so 6 temperature sensors are placed at different points of the room. Each sensor and AC vent is associated with part of the room. You can assume that the room is broken up into 6 sub-areas each with its own sensor and ac vent. </a:t>
            </a:r>
            <a:endParaRPr lang="en-US" sz="1125" dirty="0"/>
          </a:p>
          <a:p>
            <a:pPr algn="l">
              <a:lnSpc>
                <a:spcPts val="1688"/>
              </a:lnSpc>
            </a:pPr>
            <a:endParaRPr lang="en-US" sz="1125" dirty="0"/>
          </a:p>
          <a:p>
            <a:pPr algn="l">
              <a:lnSpc>
                <a:spcPts val="1688"/>
              </a:lnSpc>
            </a:pPr>
            <a:r>
              <a:rPr lang="en-US" sz="1100" b="1" spc="-12" kern="0" dirty="0">
                <a:solidFill>
                  <a:srgbClr val="18181A"/>
                </a:solidFill>
                <a:latin typeface="Work Sans" pitchFamily="34" charset="0"/>
                <a:ea typeface="Work Sans" pitchFamily="34" charset="-122"/>
                <a:cs typeface="Work Sans" pitchFamily="34" charset="-120"/>
              </a:rPr>
              <a:t>User Interface: LCD displaying Temperature in 0 C.</a:t>
            </a:r>
            <a:endParaRPr lang="en-US" sz="1125" dirty="0"/>
          </a:p>
          <a:p>
            <a:pPr algn="l">
              <a:lnSpc>
                <a:spcPts val="1688"/>
              </a:lnSpc>
            </a:pPr>
            <a:r>
              <a:rPr lang="en-US" sz="1100" b="1" spc="-12" kern="0" dirty="0">
                <a:solidFill>
                  <a:srgbClr val="18181A"/>
                </a:solidFill>
                <a:latin typeface="Work Sans" pitchFamily="34" charset="0"/>
                <a:ea typeface="Work Sans" pitchFamily="34" charset="-122"/>
                <a:cs typeface="Work Sans" pitchFamily="34" charset="-120"/>
              </a:rPr>
              <a:t> </a:t>
            </a:r>
            <a:endParaRPr lang="en-US" sz="1125" dirty="0"/>
          </a:p>
          <a:p>
            <a:pPr algn="l">
              <a:lnSpc>
                <a:spcPts val="1688"/>
              </a:lnSpc>
            </a:pPr>
            <a:r>
              <a:rPr lang="en-US" sz="1100" b="1" spc="-12" kern="0" dirty="0">
                <a:solidFill>
                  <a:srgbClr val="18181A"/>
                </a:solidFill>
                <a:latin typeface="Work Sans" pitchFamily="34" charset="0"/>
                <a:ea typeface="Work Sans" pitchFamily="34" charset="-122"/>
                <a:cs typeface="Work Sans" pitchFamily="34" charset="-120"/>
              </a:rPr>
              <a:t>Single push button to vary temperature between 200C – 250 C.</a:t>
            </a:r>
            <a:endParaRPr lang="en-US" sz="1125" dirty="0"/>
          </a:p>
          <a:p>
            <a:pPr algn="l">
              <a:lnSpc>
                <a:spcPts val="1688"/>
              </a:lnSpc>
            </a:pPr>
            <a:endParaRPr lang="en-US" sz="1125" dirty="0"/>
          </a:p>
        </p:txBody>
      </p:sp>
      <p:pic>
        <p:nvPicPr>
          <p:cNvPr id="13"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1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850" y="1288158"/>
            <a:ext cx="4559082" cy="685800"/>
          </a:xfrm>
          <a:prstGeom prst="rect">
            <a:avLst/>
          </a:prstGeom>
          <a:noFill/>
          <a:ln/>
        </p:spPr>
        <p:txBody>
          <a:bodyPr wrap="square" lIns="0" tIns="0" rIns="0" bIns="0" rtlCol="0" anchor="t"/>
          <a:lstStyle/>
          <a:p>
            <a:pPr algn="l">
              <a:lnSpc>
                <a:spcPts val="1800"/>
              </a:lnSpc>
            </a:pPr>
            <a:r>
              <a:rPr lang="en-US" sz="1200" b="1" spc="300" kern="0" dirty="0">
                <a:solidFill>
                  <a:srgbClr val="E4642B"/>
                </a:solidFill>
                <a:latin typeface="Work Sans" pitchFamily="34" charset="0"/>
                <a:ea typeface="Work Sans" pitchFamily="34" charset="-122"/>
                <a:cs typeface="Work Sans" pitchFamily="34" charset="-120"/>
              </a:rPr>
              <a:t>AN AUTOMATIC TEMPERATURE CONTROL UNIT MAINLY DIVIDED INTO THREE PARST: </a:t>
            </a:r>
            <a:endParaRPr lang="en-US" sz="1200" dirty="0"/>
          </a:p>
        </p:txBody>
      </p:sp>
      <p:sp>
        <p:nvSpPr>
          <p:cNvPr id="4" name="Text 1"/>
          <p:cNvSpPr/>
          <p:nvPr/>
        </p:nvSpPr>
        <p:spPr>
          <a:xfrm>
            <a:off x="889358" y="2569102"/>
            <a:ext cx="3592354" cy="320040"/>
          </a:xfrm>
          <a:prstGeom prst="rect">
            <a:avLst/>
          </a:prstGeom>
          <a:noFill/>
          <a:ln/>
        </p:spPr>
        <p:txBody>
          <a:bodyPr wrap="square" lIns="0" tIns="0" rIns="0" bIns="0" rtlCol="0" anchor="t"/>
          <a:lstStyle/>
          <a:p>
            <a:pPr algn="l">
              <a:lnSpc>
                <a:spcPts val="2520"/>
              </a:lnSpc>
            </a:pPr>
            <a:r>
              <a:rPr lang="en-US" sz="1800" b="1" dirty="0">
                <a:solidFill>
                  <a:srgbClr val="27272A"/>
                </a:solidFill>
                <a:latin typeface="Work Sans" pitchFamily="34" charset="0"/>
                <a:ea typeface="Work Sans" pitchFamily="34" charset="-122"/>
                <a:cs typeface="Work Sans" pitchFamily="34" charset="-120"/>
              </a:rPr>
              <a:t>Temperature input unit</a:t>
            </a:r>
            <a:endParaRPr lang="en-US" sz="1800" dirty="0"/>
          </a:p>
        </p:txBody>
      </p:sp>
      <p:sp>
        <p:nvSpPr>
          <p:cNvPr id="5" name="Text 2"/>
          <p:cNvSpPr/>
          <p:nvPr/>
        </p:nvSpPr>
        <p:spPr>
          <a:xfrm>
            <a:off x="889358" y="3162145"/>
            <a:ext cx="3592354" cy="320040"/>
          </a:xfrm>
          <a:prstGeom prst="rect">
            <a:avLst/>
          </a:prstGeom>
          <a:noFill/>
          <a:ln/>
        </p:spPr>
        <p:txBody>
          <a:bodyPr wrap="square" lIns="0" tIns="0" rIns="0" bIns="0" rtlCol="0" anchor="t"/>
          <a:lstStyle/>
          <a:p>
            <a:pPr algn="l">
              <a:lnSpc>
                <a:spcPts val="2520"/>
              </a:lnSpc>
            </a:pPr>
            <a:r>
              <a:rPr lang="en-US" sz="1800" b="1" dirty="0">
                <a:solidFill>
                  <a:srgbClr val="27272A"/>
                </a:solidFill>
                <a:latin typeface="Work Sans" pitchFamily="34" charset="0"/>
                <a:ea typeface="Work Sans" pitchFamily="34" charset="-122"/>
                <a:cs typeface="Work Sans" pitchFamily="34" charset="-120"/>
              </a:rPr>
              <a:t>Processing unit    </a:t>
            </a:r>
            <a:endParaRPr lang="en-US" sz="1800" dirty="0"/>
          </a:p>
        </p:txBody>
      </p:sp>
      <p:sp>
        <p:nvSpPr>
          <p:cNvPr id="6" name="Text 3"/>
          <p:cNvSpPr/>
          <p:nvPr/>
        </p:nvSpPr>
        <p:spPr>
          <a:xfrm>
            <a:off x="885851" y="3713822"/>
            <a:ext cx="3592413" cy="320040"/>
          </a:xfrm>
          <a:prstGeom prst="rect">
            <a:avLst/>
          </a:prstGeom>
          <a:noFill/>
          <a:ln/>
        </p:spPr>
        <p:txBody>
          <a:bodyPr wrap="square" lIns="0" tIns="0" rIns="0" bIns="0" rtlCol="0" anchor="t"/>
          <a:lstStyle/>
          <a:p>
            <a:pPr algn="l">
              <a:lnSpc>
                <a:spcPts val="2520"/>
              </a:lnSpc>
            </a:pPr>
            <a:r>
              <a:rPr lang="en-US" sz="1800" b="1" dirty="0">
                <a:solidFill>
                  <a:srgbClr val="27272A"/>
                </a:solidFill>
                <a:latin typeface="Work Sans" pitchFamily="34" charset="0"/>
                <a:ea typeface="Work Sans" pitchFamily="34" charset="-122"/>
                <a:cs typeface="Work Sans" pitchFamily="34" charset="-120"/>
              </a:rPr>
              <a:t>Control output unit</a:t>
            </a:r>
            <a:endParaRPr lang="en-US" sz="1800" dirty="0"/>
          </a:p>
        </p:txBody>
      </p:sp>
      <p:sp>
        <p:nvSpPr>
          <p:cNvPr id="7" name="Text 4"/>
          <p:cNvSpPr/>
          <p:nvPr/>
        </p:nvSpPr>
        <p:spPr>
          <a:xfrm>
            <a:off x="476696" y="2633335"/>
            <a:ext cx="228957" cy="200025"/>
          </a:xfrm>
          <a:prstGeom prst="rect">
            <a:avLst/>
          </a:prstGeom>
          <a:noFill/>
          <a:ln/>
        </p:spPr>
        <p:txBody>
          <a:bodyPr wrap="square" lIns="0" tIns="0" rIns="0" bIns="0" rtlCol="0" anchor="t"/>
          <a:lstStyle/>
          <a:p>
            <a:pPr algn="l">
              <a:lnSpc>
                <a:spcPts val="1575"/>
              </a:lnSpc>
            </a:pPr>
            <a:r>
              <a:rPr lang="en-US" sz="1100" b="1" spc="300" kern="0" dirty="0">
                <a:solidFill>
                  <a:srgbClr val="E4642B"/>
                </a:solidFill>
                <a:latin typeface="Work Sans" pitchFamily="34" charset="0"/>
                <a:ea typeface="Work Sans" pitchFamily="34" charset="-122"/>
                <a:cs typeface="Work Sans" pitchFamily="34" charset="-120"/>
              </a:rPr>
              <a:t>01</a:t>
            </a:r>
            <a:endParaRPr lang="en-US" sz="1050" dirty="0"/>
          </a:p>
        </p:txBody>
      </p:sp>
      <p:sp>
        <p:nvSpPr>
          <p:cNvPr id="8" name="Text 5"/>
          <p:cNvSpPr/>
          <p:nvPr/>
        </p:nvSpPr>
        <p:spPr>
          <a:xfrm>
            <a:off x="475706" y="3219499"/>
            <a:ext cx="232053" cy="200025"/>
          </a:xfrm>
          <a:prstGeom prst="rect">
            <a:avLst/>
          </a:prstGeom>
          <a:noFill/>
          <a:ln/>
        </p:spPr>
        <p:txBody>
          <a:bodyPr wrap="none" lIns="0" tIns="0" rIns="0" bIns="0" rtlCol="0" anchor="t">
            <a:spAutoFit/>
          </a:bodyPr>
          <a:lstStyle/>
          <a:p>
            <a:pPr algn="l">
              <a:lnSpc>
                <a:spcPts val="1575"/>
              </a:lnSpc>
            </a:pPr>
            <a:r>
              <a:rPr lang="en-US" sz="1100" b="1" spc="300" kern="0" dirty="0">
                <a:solidFill>
                  <a:srgbClr val="E4642B"/>
                </a:solidFill>
                <a:latin typeface="Work Sans" pitchFamily="34" charset="0"/>
                <a:ea typeface="Work Sans" pitchFamily="34" charset="-122"/>
                <a:cs typeface="Work Sans" pitchFamily="34" charset="-120"/>
              </a:rPr>
              <a:t>02</a:t>
            </a:r>
            <a:endParaRPr lang="en-US" sz="1050" dirty="0"/>
          </a:p>
        </p:txBody>
      </p:sp>
      <p:sp>
        <p:nvSpPr>
          <p:cNvPr id="9" name="Text 6"/>
          <p:cNvSpPr/>
          <p:nvPr/>
        </p:nvSpPr>
        <p:spPr>
          <a:xfrm>
            <a:off x="475920" y="3770417"/>
            <a:ext cx="230565" cy="200025"/>
          </a:xfrm>
          <a:prstGeom prst="rect">
            <a:avLst/>
          </a:prstGeom>
          <a:noFill/>
          <a:ln/>
        </p:spPr>
        <p:txBody>
          <a:bodyPr wrap="none" lIns="0" tIns="0" rIns="0" bIns="0" rtlCol="0" anchor="t">
            <a:spAutoFit/>
          </a:bodyPr>
          <a:lstStyle/>
          <a:p>
            <a:pPr algn="l">
              <a:lnSpc>
                <a:spcPts val="1575"/>
              </a:lnSpc>
            </a:pPr>
            <a:r>
              <a:rPr lang="en-US" sz="1100" b="1" spc="300" kern="0" dirty="0">
                <a:solidFill>
                  <a:srgbClr val="E4642B"/>
                </a:solidFill>
                <a:latin typeface="Work Sans" pitchFamily="34" charset="0"/>
                <a:ea typeface="Work Sans" pitchFamily="34" charset="-122"/>
                <a:cs typeface="Work Sans" pitchFamily="34" charset="-120"/>
              </a:rPr>
              <a:t>03</a:t>
            </a:r>
            <a:endParaRPr lang="en-US" sz="1050" dirty="0"/>
          </a:p>
        </p:txBody>
      </p:sp>
      <p:sp>
        <p:nvSpPr>
          <p:cNvPr id="10" name="Text 7"/>
          <p:cNvSpPr/>
          <p:nvPr/>
        </p:nvSpPr>
        <p:spPr>
          <a:xfrm>
            <a:off x="476250" y="670560"/>
            <a:ext cx="4762" cy="0"/>
          </a:xfrm>
          <a:prstGeom prst="rect">
            <a:avLst/>
          </a:prstGeom>
          <a:noFill/>
          <a:ln/>
        </p:spPr>
        <p:txBody>
          <a:bodyPr wrap="none" lIns="0" tIns="0" rIns="0" bIns="0" rtlCol="0" anchor="t">
            <a:spAutoFit/>
          </a:bodyPr>
          <a:lstStyle/>
          <a:p>
            <a:pPr algn="l">
              <a:lnSpc>
                <a:spcPts val="1688"/>
              </a:lnSpc>
            </a:pPr>
            <a:endParaRPr lang="en-US" sz="1125" dirty="0"/>
          </a:p>
        </p:txBody>
      </p:sp>
      <p:sp>
        <p:nvSpPr>
          <p:cNvPr id="11" name="Text 8"/>
          <p:cNvSpPr/>
          <p:nvPr/>
        </p:nvSpPr>
        <p:spPr>
          <a:xfrm>
            <a:off x="476250" y="721995"/>
            <a:ext cx="4762" cy="0"/>
          </a:xfrm>
          <a:prstGeom prst="rect">
            <a:avLst/>
          </a:prstGeom>
          <a:noFill/>
          <a:ln/>
        </p:spPr>
        <p:txBody>
          <a:bodyPr wrap="none" lIns="0" tIns="0" rIns="0" bIns="0" rtlCol="0" anchor="t">
            <a:spAutoFit/>
          </a:bodyPr>
          <a:lstStyle/>
          <a:p>
            <a:pPr algn="l">
              <a:lnSpc>
                <a:spcPts val="1688"/>
              </a:lnSpc>
            </a:pPr>
            <a:endParaRPr lang="en-US" sz="1125" dirty="0"/>
          </a:p>
        </p:txBody>
      </p:sp>
      <p:sp>
        <p:nvSpPr>
          <p:cNvPr id="12" name="Text 9"/>
          <p:cNvSpPr/>
          <p:nvPr/>
        </p:nvSpPr>
        <p:spPr>
          <a:xfrm>
            <a:off x="1413593" y="377213"/>
            <a:ext cx="6319242" cy="342900"/>
          </a:xfrm>
          <a:prstGeom prst="rect">
            <a:avLst/>
          </a:prstGeom>
          <a:noFill/>
          <a:ln/>
        </p:spPr>
        <p:txBody>
          <a:bodyPr wrap="square" lIns="0" tIns="0" rIns="0" bIns="0" rtlCol="0" anchor="t"/>
          <a:lstStyle/>
          <a:p>
            <a:pPr algn="r">
              <a:lnSpc>
                <a:spcPts val="2700"/>
              </a:lnSpc>
            </a:pPr>
            <a:r>
              <a:rPr lang="en-US" sz="1800" b="1" spc="300" kern="0" dirty="0">
                <a:solidFill>
                  <a:srgbClr val="E4642B"/>
                </a:solidFill>
                <a:latin typeface="Work Sans" pitchFamily="34" charset="0"/>
                <a:ea typeface="Work Sans" pitchFamily="34" charset="-122"/>
                <a:cs typeface="Work Sans" pitchFamily="34" charset="-120"/>
              </a:rPr>
              <a:t>ANALOG TO DIGITAL CONVERTOR</a:t>
            </a:r>
            <a:endParaRPr lang="en-US" sz="1800" dirty="0"/>
          </a:p>
        </p:txBody>
      </p:sp>
      <p:pic>
        <p:nvPicPr>
          <p:cNvPr id="13" name="Image 0" descr="https://pitch-assets-ccb95893-de3f-4266-973c-20049231b248.s3.eu-west-1.amazonaws.com/e58e24d1-8213-40e2-a436-205d5f66c02b?pitch-bytes=148819&amp;pitch-content-type=image%2Fjpeg">    </p:cNvPr>
          <p:cNvPicPr>
            <a:picLocks noChangeAspect="1"/>
          </p:cNvPicPr>
          <p:nvPr/>
        </p:nvPicPr>
        <p:blipFill>
          <a:blip r:embed="rId1"/>
          <a:srcRect l="0" r="0" t="5611" b="2218"/>
          <a:stretch/>
        </p:blipFill>
        <p:spPr>
          <a:xfrm>
            <a:off x="4065891" y="1662549"/>
            <a:ext cx="4702624" cy="2856677"/>
          </a:xfrm>
          <a:prstGeom prst="ellipse">
            <a:avLst/>
          </a:prstGeom>
        </p:spPr>
      </p:pic>
      <p:pic>
        <p:nvPicPr>
          <p:cNvPr id="14" name="Image 1" descr="https://pitch-assets-ccb95893-de3f-4266-973c-20049231b248.s3.eu-west-1.amazonaws.com/2d1117d9-ca13-4be1-a3c9-f34de693b206?pitch-bytes=48916&amp;pitch-content-type=image%2Fpng">    </p:cNvPr>
          <p:cNvPicPr>
            <a:picLocks noChangeAspect="1"/>
          </p:cNvPicPr>
          <p:nvPr/>
        </p:nvPicPr>
        <p:blipFill>
          <a:blip r:embed="rId2"/>
          <a:srcRect l="0" r="0" t="0" b="0"/>
          <a:stretch/>
        </p:blipFill>
        <p:spPr>
          <a:xfrm>
            <a:off x="122896" y="146649"/>
            <a:ext cx="377182" cy="391640"/>
          </a:xfrm>
          <a:prstGeom prst="rect">
            <a:avLst/>
          </a:prstGeom>
        </p:spPr>
      </p:pic>
      <p:pic>
        <p:nvPicPr>
          <p:cNvPr id="15"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6F1EA">
            <a:alpha val="50000"/>
          </a:srgbClr>
        </a:solidFill>
      </p:bgPr>
    </p:bg>
    <p:spTree>
      <p:nvGrpSpPr>
        <p:cNvPr id="1" name=""/>
        <p:cNvGrpSpPr/>
        <p:nvPr/>
      </p:nvGrpSpPr>
      <p:grpSpPr>
        <a:xfrm>
          <a:off x="0" y="0"/>
          <a:ext cx="0" cy="0"/>
          <a:chOff x="0" y="0"/>
          <a:chExt cx="0" cy="0"/>
        </a:xfrm>
      </p:grpSpPr>
      <p:sp>
        <p:nvSpPr>
          <p:cNvPr id="3" name="Shape 0"/>
          <p:cNvSpPr/>
          <p:nvPr/>
        </p:nvSpPr>
        <p:spPr>
          <a:xfrm>
            <a:off x="4733545" y="4656714"/>
            <a:ext cx="3815325" cy="0"/>
          </a:xfrm>
          <a:prstGeom prst="line">
            <a:avLst/>
          </a:prstGeom>
          <a:solidFill>
            <a:srgbClr val="F6F1EA">
              <a:alpha val="80000"/>
            </a:srgbClr>
          </a:solidFill>
          <a:ln w="10583">
            <a:solidFill>
              <a:srgbClr val="E4642B">
                <a:alpha val="80000"/>
              </a:srgbClr>
            </a:solidFill>
            <a:prstDash val="solid"/>
            <a:headEnd type="none"/>
            <a:tailEnd type="none"/>
          </a:ln>
        </p:spPr>
      </p:sp>
      <p:sp>
        <p:nvSpPr>
          <p:cNvPr id="4" name="Shape 1"/>
          <p:cNvSpPr/>
          <p:nvPr/>
        </p:nvSpPr>
        <p:spPr>
          <a:xfrm>
            <a:off x="471246" y="4667454"/>
            <a:ext cx="3815325" cy="0"/>
          </a:xfrm>
          <a:prstGeom prst="line">
            <a:avLst/>
          </a:prstGeom>
          <a:solidFill>
            <a:srgbClr val="F6F1EA">
              <a:alpha val="80000"/>
            </a:srgbClr>
          </a:solidFill>
          <a:ln w="10583">
            <a:solidFill>
              <a:srgbClr val="E4642B">
                <a:alpha val="80000"/>
              </a:srgbClr>
            </a:solidFill>
            <a:prstDash val="solid"/>
            <a:headEnd type="none"/>
            <a:tailEnd type="none"/>
          </a:ln>
        </p:spPr>
      </p:sp>
      <p:sp>
        <p:nvSpPr>
          <p:cNvPr id="5" name="Text 2"/>
          <p:cNvSpPr/>
          <p:nvPr/>
        </p:nvSpPr>
        <p:spPr>
          <a:xfrm>
            <a:off x="466678" y="476250"/>
            <a:ext cx="8191381" cy="1226820"/>
          </a:xfrm>
          <a:prstGeom prst="rect">
            <a:avLst/>
          </a:prstGeom>
          <a:noFill/>
          <a:ln/>
        </p:spPr>
        <p:txBody>
          <a:bodyPr wrap="square" lIns="0" tIns="0" rIns="0" bIns="0" rtlCol="0" anchor="t"/>
          <a:lstStyle/>
          <a:p>
            <a:pPr algn="ctr">
              <a:lnSpc>
                <a:spcPts val="4200"/>
              </a:lnSpc>
            </a:pPr>
            <a:r>
              <a:rPr lang="en-US" sz="3000" b="1" spc="-24" kern="0" dirty="0">
                <a:solidFill>
                  <a:srgbClr val="18181A"/>
                </a:solidFill>
                <a:latin typeface="Work Sans" pitchFamily="34" charset="0"/>
                <a:ea typeface="Work Sans" pitchFamily="34" charset="-122"/>
                <a:cs typeface="Work Sans" pitchFamily="34" charset="-120"/>
              </a:rPr>
              <a:t>Basic Block Diagram &amp; Architecture of </a:t>
            </a:r>
            <a:endParaRPr lang="en-US" sz="2925" dirty="0"/>
          </a:p>
          <a:p>
            <a:pPr algn="ctr">
              <a:lnSpc>
                <a:spcPts val="5460"/>
              </a:lnSpc>
            </a:pPr>
            <a:r>
              <a:rPr lang="en-US" sz="3900" b="1" spc="-24" kern="0" dirty="0">
                <a:solidFill>
                  <a:srgbClr val="18181A"/>
                </a:solidFill>
                <a:latin typeface="Work Sans" pitchFamily="34" charset="0"/>
                <a:ea typeface="Work Sans" pitchFamily="34" charset="-122"/>
                <a:cs typeface="Work Sans" pitchFamily="34" charset="-120"/>
              </a:rPr>
              <a:t>ATC System</a:t>
            </a:r>
            <a:endParaRPr lang="en-US" sz="2925" dirty="0"/>
          </a:p>
        </p:txBody>
      </p:sp>
      <p:pic>
        <p:nvPicPr>
          <p:cNvPr id="6"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7" name="Image 1" descr="https://pitch-assets-ccb95893-de3f-4266-973c-20049231b248.s3.eu-west-1.amazonaws.com/e00a9286-b999-4577-9dea-416e462085cd?pitch-bytes=173218&amp;pitch-content-type=image%2Fpng">    </p:cNvPr>
          <p:cNvPicPr>
            <a:picLocks noChangeAspect="1"/>
          </p:cNvPicPr>
          <p:nvPr/>
        </p:nvPicPr>
        <p:blipFill>
          <a:blip r:embed="rId2"/>
          <a:srcRect l="0" r="0" t="2330" b="2330"/>
          <a:stretch/>
        </p:blipFill>
        <p:spPr>
          <a:xfrm>
            <a:off x="125460" y="1429561"/>
            <a:ext cx="8902950" cy="4234473"/>
          </a:xfrm>
          <a:prstGeom prst="rect">
            <a:avLst/>
          </a:prstGeom>
        </p:spPr>
      </p:pic>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4432322" y="-795014"/>
            <a:ext cx="7247397" cy="7247397"/>
          </a:xfrm>
          <a:prstGeom prst="ellipse">
            <a:avLst/>
          </a:prstGeom>
          <a:solidFill>
            <a:srgbClr val="F6F1EA"/>
          </a:solidFill>
          <a:ln/>
        </p:spPr>
      </p:sp>
      <p:pic>
        <p:nvPicPr>
          <p:cNvPr id="4" name="Image 0" descr="https://pitch-assets-ccb95893-de3f-4266-973c-20049231b248.s3.eu-west-1.amazonaws.com/2d1117d9-ca13-4be1-a3c9-f34de693b206?pitch-bytes=48916&amp;pitch-content-type=image%2Fpng">    </p:cNvPr>
          <p:cNvPicPr>
            <a:picLocks noChangeAspect="1"/>
          </p:cNvPicPr>
          <p:nvPr/>
        </p:nvPicPr>
        <p:blipFill>
          <a:blip r:embed="rId1"/>
          <a:srcRect l="0" r="0" t="0" b="0"/>
          <a:stretch/>
        </p:blipFill>
        <p:spPr>
          <a:xfrm>
            <a:off x="122896" y="146649"/>
            <a:ext cx="377182" cy="391640"/>
          </a:xfrm>
          <a:prstGeom prst="rect">
            <a:avLst/>
          </a:prstGeom>
        </p:spPr>
      </p:pic>
      <p:pic>
        <p:nvPicPr>
          <p:cNvPr id="5" name="Image 1" descr="https://pitch-assets-ccb95893-de3f-4266-973c-20049231b248.s3.eu-west-1.amazonaws.com/4834f427-a3c1-42a6-8a15-57731c1b6b17?pitch-bytes=145834&amp;pitch-content-type=image%2Fjpeg">    </p:cNvPr>
          <p:cNvPicPr>
            <a:picLocks noChangeAspect="1"/>
          </p:cNvPicPr>
          <p:nvPr/>
        </p:nvPicPr>
        <p:blipFill>
          <a:blip r:embed="rId2"/>
          <a:srcRect l="0" r="0" t="0" b="0"/>
          <a:stretch/>
        </p:blipFill>
        <p:spPr>
          <a:xfrm>
            <a:off x="346028" y="1826939"/>
            <a:ext cx="3657696" cy="2706695"/>
          </a:xfrm>
          <a:prstGeom prst="rect">
            <a:avLst/>
          </a:prstGeom>
        </p:spPr>
      </p:pic>
      <p:sp>
        <p:nvSpPr>
          <p:cNvPr id="6" name="Text 1"/>
          <p:cNvSpPr/>
          <p:nvPr/>
        </p:nvSpPr>
        <p:spPr>
          <a:xfrm>
            <a:off x="4429483" y="2217964"/>
            <a:ext cx="4473833" cy="1543050"/>
          </a:xfrm>
          <a:prstGeom prst="rect">
            <a:avLst/>
          </a:prstGeom>
          <a:noFill/>
          <a:ln/>
        </p:spPr>
        <p:txBody>
          <a:bodyPr wrap="square" lIns="0" tIns="0" rIns="0" bIns="0" rtlCol="0" anchor="t"/>
          <a:lstStyle/>
          <a:p>
            <a:pPr algn="l" marL="190500" indent="-190500">
              <a:lnSpc>
                <a:spcPts val="2025"/>
              </a:lnSpc>
              <a:buSzPct val="100000"/>
              <a:buChar char="•"/>
            </a:pPr>
            <a:r>
              <a:rPr lang="en-US" sz="1400" b="1" spc="-12" kern="0" dirty="0">
                <a:solidFill>
                  <a:srgbClr val="18181A">
                    <a:alpha val="70000"/>
                  </a:srgbClr>
                </a:solidFill>
                <a:latin typeface="Work Sans" pitchFamily="34" charset="0"/>
                <a:ea typeface="Work Sans" pitchFamily="34" charset="-122"/>
                <a:cs typeface="Work Sans" pitchFamily="34" charset="-120"/>
              </a:rPr>
              <a:t>8085 MPU IC</a:t>
            </a:r>
            <a:endParaRPr lang="en-US" sz="1350" dirty="0"/>
          </a:p>
          <a:p>
            <a:pPr algn="l" marL="190500" indent="-190500">
              <a:lnSpc>
                <a:spcPts val="2025"/>
              </a:lnSpc>
              <a:buSzPct val="100000"/>
              <a:buChar char="•"/>
            </a:pPr>
            <a:r>
              <a:rPr lang="en-US" sz="1400" b="1" spc="-12" kern="0" dirty="0">
                <a:solidFill>
                  <a:srgbClr val="18181A">
                    <a:alpha val="70000"/>
                  </a:srgbClr>
                </a:solidFill>
                <a:latin typeface="Work Sans" pitchFamily="34" charset="0"/>
                <a:ea typeface="Work Sans" pitchFamily="34" charset="-122"/>
                <a:cs typeface="Work Sans" pitchFamily="34" charset="-120"/>
              </a:rPr>
              <a:t>16KB EPROM</a:t>
            </a:r>
            <a:endParaRPr lang="en-US" sz="1350" dirty="0"/>
          </a:p>
          <a:p>
            <a:pPr algn="l" marL="190500" indent="-190500">
              <a:lnSpc>
                <a:spcPts val="2025"/>
              </a:lnSpc>
              <a:buSzPct val="100000"/>
              <a:buChar char="•"/>
            </a:pPr>
            <a:r>
              <a:rPr lang="en-US" sz="1400" b="1" spc="-12" kern="0" dirty="0">
                <a:solidFill>
                  <a:srgbClr val="18181A">
                    <a:alpha val="70000"/>
                  </a:srgbClr>
                </a:solidFill>
                <a:latin typeface="Work Sans" pitchFamily="34" charset="0"/>
                <a:ea typeface="Work Sans" pitchFamily="34" charset="-122"/>
                <a:cs typeface="Work Sans" pitchFamily="34" charset="-120"/>
              </a:rPr>
              <a:t>8KB RAM</a:t>
            </a:r>
            <a:endParaRPr lang="en-US" sz="1350" dirty="0"/>
          </a:p>
          <a:p>
            <a:pPr algn="l" marL="190500" indent="-190500">
              <a:lnSpc>
                <a:spcPts val="2025"/>
              </a:lnSpc>
              <a:buSzPct val="100000"/>
              <a:buChar char="•"/>
            </a:pPr>
            <a:r>
              <a:rPr lang="en-US" sz="1400" b="1" spc="-12" kern="0" dirty="0">
                <a:solidFill>
                  <a:srgbClr val="18181A">
                    <a:alpha val="70000"/>
                  </a:srgbClr>
                </a:solidFill>
                <a:latin typeface="Work Sans" pitchFamily="34" charset="0"/>
                <a:ea typeface="Work Sans" pitchFamily="34" charset="-122"/>
                <a:cs typeface="Work Sans" pitchFamily="34" charset="-120"/>
              </a:rPr>
              <a:t>Display Controller 8279</a:t>
            </a:r>
            <a:endParaRPr lang="en-US" sz="1350" dirty="0"/>
          </a:p>
          <a:p>
            <a:pPr algn="l" marL="190500" indent="-190500">
              <a:lnSpc>
                <a:spcPts val="2025"/>
              </a:lnSpc>
              <a:buSzPct val="100000"/>
              <a:buChar char="•"/>
            </a:pPr>
            <a:r>
              <a:rPr lang="en-US" sz="1400" b="1" spc="-12" kern="0" dirty="0">
                <a:solidFill>
                  <a:srgbClr val="18181A">
                    <a:alpha val="70000"/>
                  </a:srgbClr>
                </a:solidFill>
                <a:latin typeface="Work Sans" pitchFamily="34" charset="0"/>
                <a:ea typeface="Work Sans" pitchFamily="34" charset="-122"/>
                <a:cs typeface="Work Sans" pitchFamily="34" charset="-120"/>
              </a:rPr>
              <a:t>Programmable Peripheral Interface 8255 (PPI)</a:t>
            </a:r>
            <a:endParaRPr lang="en-US" sz="1350" dirty="0"/>
          </a:p>
          <a:p>
            <a:pPr algn="l" marL="190500" indent="-190500">
              <a:lnSpc>
                <a:spcPts val="2025"/>
              </a:lnSpc>
              <a:buSzPct val="100000"/>
              <a:buChar char="•"/>
            </a:pPr>
            <a:r>
              <a:rPr lang="en-US" sz="1400" b="0" spc="-12" kern="0" dirty="0">
                <a:solidFill>
                  <a:srgbClr val="37364D">
                    <a:alpha val="70000"/>
                  </a:srgbClr>
                </a:solidFill>
                <a:latin typeface="Work Sans" pitchFamily="34" charset="0"/>
                <a:ea typeface="Work Sans" pitchFamily="34" charset="-122"/>
                <a:cs typeface="Work Sans" pitchFamily="34" charset="-120"/>
              </a:rPr>
              <a:t>​</a:t>
            </a:r>
            <a:pPr algn="l">
              <a:lnSpc>
                <a:spcPts val="2025"/>
              </a:lnSpc>
            </a:pPr>
            <a:r>
              <a:rPr lang="en-US" sz="1400" b="1" spc="-12" kern="0" dirty="0">
                <a:solidFill>
                  <a:srgbClr val="18181A">
                    <a:alpha val="70000"/>
                  </a:srgbClr>
                </a:solidFill>
                <a:latin typeface="Work Sans" pitchFamily="34" charset="0"/>
                <a:ea typeface="Work Sans" pitchFamily="34" charset="-122"/>
                <a:cs typeface="Work Sans" pitchFamily="34" charset="-120"/>
              </a:rPr>
              <a:t>Alphanumeric LCD Display with Backlite</a:t>
            </a:r>
            <a:pPr algn="l">
              <a:lnSpc>
                <a:spcPts val="2025"/>
              </a:lnSpc>
            </a:pPr>
            <a:r>
              <a:rPr lang="en-US" sz="1400" b="0" spc="-12" kern="0" dirty="0">
                <a:solidFill>
                  <a:srgbClr val="37364D">
                    <a:alpha val="70000"/>
                  </a:srgbClr>
                </a:solidFill>
                <a:latin typeface="Work Sans" pitchFamily="34" charset="0"/>
                <a:ea typeface="Work Sans" pitchFamily="34" charset="-122"/>
                <a:cs typeface="Work Sans" pitchFamily="34" charset="-120"/>
              </a:rPr>
              <a:t>.</a:t>
            </a:r>
            <a:endParaRPr lang="en-US" sz="1350" dirty="0"/>
          </a:p>
        </p:txBody>
      </p:sp>
      <p:sp>
        <p:nvSpPr>
          <p:cNvPr id="7" name="Text 2"/>
          <p:cNvSpPr/>
          <p:nvPr/>
        </p:nvSpPr>
        <p:spPr>
          <a:xfrm>
            <a:off x="1633573" y="716882"/>
            <a:ext cx="7034153" cy="1386840"/>
          </a:xfrm>
          <a:prstGeom prst="rect">
            <a:avLst/>
          </a:prstGeom>
          <a:noFill/>
          <a:ln/>
        </p:spPr>
        <p:txBody>
          <a:bodyPr wrap="square" lIns="0" tIns="0" rIns="0" bIns="0" rtlCol="0" anchor="t"/>
          <a:lstStyle/>
          <a:p>
            <a:pPr algn="l">
              <a:lnSpc>
                <a:spcPts val="5460"/>
              </a:lnSpc>
            </a:pPr>
            <a:r>
              <a:rPr lang="en-US" sz="3900" b="1" spc="-24" kern="0" dirty="0">
                <a:solidFill>
                  <a:srgbClr val="18181A"/>
                </a:solidFill>
                <a:latin typeface="Work Sans" pitchFamily="34" charset="0"/>
                <a:ea typeface="Work Sans" pitchFamily="34" charset="-122"/>
                <a:cs typeface="Work Sans" pitchFamily="34" charset="-120"/>
              </a:rPr>
              <a:t>The 8085 Trainer Kit consists of</a:t>
            </a:r>
            <a:endParaRPr lang="en-US" sz="2925" dirty="0"/>
          </a:p>
        </p:txBody>
      </p:sp>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130595" y="308123"/>
            <a:ext cx="6879610" cy="535781"/>
          </a:xfrm>
          <a:prstGeom prst="rect">
            <a:avLst/>
          </a:prstGeom>
          <a:noFill/>
          <a:ln/>
        </p:spPr>
        <p:txBody>
          <a:bodyPr wrap="square" lIns="0" tIns="0" rIns="0" bIns="0" rtlCol="0" anchor="t"/>
          <a:lstStyle/>
          <a:p>
            <a:pPr algn="ctr">
              <a:lnSpc>
                <a:spcPts val="4219"/>
              </a:lnSpc>
            </a:pPr>
            <a:r>
              <a:rPr lang="en-US" sz="2800" b="1" spc="300" kern="0" dirty="0">
                <a:solidFill>
                  <a:srgbClr val="18181A"/>
                </a:solidFill>
                <a:latin typeface="Work Sans" pitchFamily="34" charset="0"/>
                <a:ea typeface="Work Sans" pitchFamily="34" charset="-122"/>
                <a:cs typeface="Work Sans" pitchFamily="34" charset="-120"/>
              </a:rPr>
              <a:t>INTERFACING ADC0808 WITH 8085</a:t>
            </a:r>
            <a:endParaRPr lang="en-US" sz="750" dirty="0"/>
          </a:p>
        </p:txBody>
      </p:sp>
      <p:pic>
        <p:nvPicPr>
          <p:cNvPr id="4" name="Image 0" descr="https://pitch-assets-ccb95893-de3f-4266-973c-20049231b248.s3.eu-west-1.amazonaws.com/62107f33-3874-454f-ba40-8735a2e638f0?pitch-bytes=293442&amp;pitch-content-type=image%2Fpng">    </p:cNvPr>
          <p:cNvPicPr>
            <a:picLocks noChangeAspect="1"/>
          </p:cNvPicPr>
          <p:nvPr/>
        </p:nvPicPr>
        <p:blipFill>
          <a:blip r:embed="rId1"/>
          <a:srcRect l="0" r="0" t="0" b="0"/>
          <a:stretch/>
        </p:blipFill>
        <p:spPr>
          <a:xfrm>
            <a:off x="1868380" y="1001538"/>
            <a:ext cx="4941927" cy="4144912"/>
          </a:xfrm>
          <a:prstGeom prst="rect">
            <a:avLst/>
          </a:prstGeom>
        </p:spPr>
      </p:pic>
      <p:pic>
        <p:nvPicPr>
          <p:cNvPr id="5" name="Image 1" descr="https://pitch-assets-ccb95893-de3f-4266-973c-20049231b248.s3.eu-west-1.amazonaws.com/2d1117d9-ca13-4be1-a3c9-f34de693b206?pitch-bytes=48916&amp;pitch-content-type=image%2Fpng">    </p:cNvPr>
          <p:cNvPicPr>
            <a:picLocks noChangeAspect="1"/>
          </p:cNvPicPr>
          <p:nvPr/>
        </p:nvPicPr>
        <p:blipFill>
          <a:blip r:embed="rId2"/>
          <a:srcRect l="0" r="0" t="0" b="0"/>
          <a:stretch/>
        </p:blipFill>
        <p:spPr>
          <a:xfrm>
            <a:off x="122896" y="146649"/>
            <a:ext cx="377182" cy="391640"/>
          </a:xfrm>
          <a:prstGeom prst="rect">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4edab5c-a5fa-404c-b979-2052b0ee8940?pitch-bytes=2407849&amp;pitch-content-type=image%2Fpng">    </p:cNvPr>
          <p:cNvPicPr>
            <a:picLocks noChangeAspect="1"/>
          </p:cNvPicPr>
          <p:nvPr/>
        </p:nvPicPr>
        <p:blipFill>
          <a:blip r:embed="rId1"/>
          <a:srcRect l="0" r="0" t="0" b="0"/>
          <a:stretch/>
        </p:blipFill>
        <p:spPr>
          <a:xfrm>
            <a:off x="2411720" y="125764"/>
            <a:ext cx="4321671" cy="4722355"/>
          </a:xfrm>
          <a:prstGeom prst="rect">
            <a:avLst/>
          </a:prstGeom>
        </p:spPr>
      </p:pic>
      <p:pic>
        <p:nvPicPr>
          <p:cNvPr id="4" name="Image 1" descr="https://pitch-assets-ccb95893-de3f-4266-973c-20049231b248.s3.eu-west-1.amazonaws.com/2d1117d9-ca13-4be1-a3c9-f34de693b206?pitch-bytes=48916&amp;pitch-content-type=image%2Fpng">    </p:cNvPr>
          <p:cNvPicPr>
            <a:picLocks noChangeAspect="1"/>
          </p:cNvPicPr>
          <p:nvPr/>
        </p:nvPicPr>
        <p:blipFill>
          <a:blip r:embed="rId2"/>
          <a:srcRect l="0" r="0" t="0" b="0"/>
          <a:stretch/>
        </p:blipFill>
        <p:spPr>
          <a:xfrm>
            <a:off x="122896" y="146649"/>
            <a:ext cx="377182" cy="391640"/>
          </a:xfrm>
          <a:prstGeom prst="rect">
            <a:avLst/>
          </a:prstGeom>
        </p:spPr>
      </p:pic>
      <p:pic>
        <p:nvPicPr>
          <p:cNvPr id="5"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a3036bf-a1c1-4186-9ae7-234fc1214a6d?pitch-bytes=1595429&amp;pitch-content-type=image%2Fpng">    </p:cNvPr>
          <p:cNvPicPr>
            <a:picLocks noChangeAspect="1"/>
          </p:cNvPicPr>
          <p:nvPr/>
        </p:nvPicPr>
        <p:blipFill>
          <a:blip r:embed="rId1"/>
          <a:srcRect l="0" r="0" t="0" b="0"/>
          <a:stretch/>
        </p:blipFill>
        <p:spPr>
          <a:xfrm>
            <a:off x="3659516" y="-197966"/>
            <a:ext cx="5128507" cy="5532493"/>
          </a:xfrm>
          <a:prstGeom prst="rect">
            <a:avLst/>
          </a:prstGeom>
        </p:spPr>
      </p:pic>
      <p:sp>
        <p:nvSpPr>
          <p:cNvPr id="4" name="Shape 0"/>
          <p:cNvSpPr/>
          <p:nvPr/>
        </p:nvSpPr>
        <p:spPr>
          <a:xfrm>
            <a:off x="-1327979" y="353657"/>
            <a:ext cx="5114925" cy="5114925"/>
          </a:xfrm>
          <a:prstGeom prst="ellipse">
            <a:avLst/>
          </a:prstGeom>
          <a:solidFill>
            <a:srgbClr val="F6F1EA"/>
          </a:solidFill>
          <a:ln/>
        </p:spPr>
      </p:sp>
      <p:sp>
        <p:nvSpPr>
          <p:cNvPr id="5" name="Text 1"/>
          <p:cNvSpPr/>
          <p:nvPr/>
        </p:nvSpPr>
        <p:spPr>
          <a:xfrm>
            <a:off x="471379" y="1950459"/>
            <a:ext cx="3102709" cy="1714500"/>
          </a:xfrm>
          <a:prstGeom prst="rect">
            <a:avLst/>
          </a:prstGeom>
          <a:noFill/>
          <a:ln/>
        </p:spPr>
        <p:txBody>
          <a:bodyPr wrap="none" lIns="0" tIns="0" rIns="0" bIns="0" rtlCol="0" anchor="t">
            <a:spAutoFit/>
          </a:bodyPr>
          <a:lstStyle/>
          <a:p>
            <a:pPr algn="l">
              <a:lnSpc>
                <a:spcPts val="6750"/>
              </a:lnSpc>
            </a:pPr>
            <a:r>
              <a:rPr lang="en-US" sz="3000" b="1" spc="-48" kern="0" dirty="0">
                <a:solidFill>
                  <a:srgbClr val="18181A"/>
                </a:solidFill>
                <a:latin typeface="Work Sans" pitchFamily="34" charset="0"/>
                <a:ea typeface="Work Sans" pitchFamily="34" charset="-122"/>
                <a:cs typeface="Work Sans" pitchFamily="34" charset="-120"/>
              </a:rPr>
              <a:t>Interfacing Diagram </a:t>
            </a:r>
            <a:endParaRPr lang="en-US" sz="6750" dirty="0"/>
          </a:p>
          <a:p>
            <a:pPr algn="l">
              <a:lnSpc>
                <a:spcPts val="6750"/>
              </a:lnSpc>
            </a:pPr>
            <a:endParaRPr lang="en-US" sz="6750" dirty="0"/>
          </a:p>
        </p:txBody>
      </p:sp>
      <p:pic>
        <p:nvPicPr>
          <p:cNvPr id="6" name="Image 1" descr="https://pitch-assets-ccb95893-de3f-4266-973c-20049231b248.s3.eu-west-1.amazonaws.com/2d1117d9-ca13-4be1-a3c9-f34de693b206?pitch-bytes=48916&amp;pitch-content-type=image%2Fpng">    </p:cNvPr>
          <p:cNvPicPr>
            <a:picLocks noChangeAspect="1"/>
          </p:cNvPicPr>
          <p:nvPr/>
        </p:nvPicPr>
        <p:blipFill>
          <a:blip r:embed="rId2"/>
          <a:srcRect l="0" r="0" t="0" b="0"/>
          <a:stretch/>
        </p:blipFill>
        <p:spPr>
          <a:xfrm>
            <a:off x="122896" y="146649"/>
            <a:ext cx="377182" cy="391640"/>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AC SYSTEM</dc:title>
  <dc:subject>PptxGenJS Presentation</dc:subject>
  <dc:creator>Pitch Software GmbH</dc:creator>
  <cp:lastModifiedBy>Pitch Software GmbH</cp:lastModifiedBy>
  <cp:revision>1</cp:revision>
  <dcterms:created xsi:type="dcterms:W3CDTF">2023-05-07T21:14:10Z</dcterms:created>
  <dcterms:modified xsi:type="dcterms:W3CDTF">2023-05-07T21:14:10Z</dcterms:modified>
</cp:coreProperties>
</file>